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78" r:id="rId3"/>
    <p:sldId id="288" r:id="rId4"/>
    <p:sldId id="258" r:id="rId5"/>
    <p:sldId id="279" r:id="rId6"/>
    <p:sldId id="259" r:id="rId7"/>
    <p:sldId id="280" r:id="rId8"/>
    <p:sldId id="281" r:id="rId9"/>
    <p:sldId id="282" r:id="rId10"/>
    <p:sldId id="260" r:id="rId11"/>
    <p:sldId id="283" r:id="rId12"/>
    <p:sldId id="261" r:id="rId13"/>
    <p:sldId id="284" r:id="rId14"/>
    <p:sldId id="262" r:id="rId15"/>
    <p:sldId id="285" r:id="rId16"/>
    <p:sldId id="263" r:id="rId17"/>
    <p:sldId id="286" r:id="rId18"/>
    <p:sldId id="287" r:id="rId19"/>
    <p:sldId id="264" r:id="rId20"/>
    <p:sldId id="265" r:id="rId21"/>
    <p:sldId id="289" r:id="rId22"/>
    <p:sldId id="290" r:id="rId23"/>
    <p:sldId id="291" r:id="rId24"/>
    <p:sldId id="292" r:id="rId25"/>
    <p:sldId id="293" r:id="rId26"/>
    <p:sldId id="294" r:id="rId27"/>
    <p:sldId id="295" r:id="rId28"/>
    <p:sldId id="296" r:id="rId29"/>
    <p:sldId id="297" r:id="rId30"/>
    <p:sldId id="298" r:id="rId31"/>
    <p:sldId id="266" r:id="rId32"/>
    <p:sldId id="299" r:id="rId33"/>
    <p:sldId id="300" r:id="rId34"/>
    <p:sldId id="301" r:id="rId35"/>
    <p:sldId id="302" r:id="rId36"/>
    <p:sldId id="303" r:id="rId37"/>
    <p:sldId id="304" r:id="rId38"/>
    <p:sldId id="267" r:id="rId39"/>
    <p:sldId id="305" r:id="rId40"/>
    <p:sldId id="306" r:id="rId41"/>
    <p:sldId id="307" r:id="rId42"/>
    <p:sldId id="308" r:id="rId43"/>
    <p:sldId id="309" r:id="rId44"/>
    <p:sldId id="310" r:id="rId45"/>
    <p:sldId id="268" r:id="rId46"/>
    <p:sldId id="311" r:id="rId47"/>
    <p:sldId id="269" r:id="rId48"/>
    <p:sldId id="312" r:id="rId49"/>
    <p:sldId id="313" r:id="rId50"/>
    <p:sldId id="314" r:id="rId51"/>
    <p:sldId id="315" r:id="rId52"/>
    <p:sldId id="316" r:id="rId53"/>
    <p:sldId id="317" r:id="rId54"/>
    <p:sldId id="270" r:id="rId55"/>
    <p:sldId id="318" r:id="rId56"/>
    <p:sldId id="320" r:id="rId57"/>
    <p:sldId id="319" r:id="rId58"/>
    <p:sldId id="321" r:id="rId59"/>
    <p:sldId id="322" r:id="rId60"/>
    <p:sldId id="323" r:id="rId61"/>
    <p:sldId id="330" r:id="rId62"/>
    <p:sldId id="271" r:id="rId63"/>
    <p:sldId id="324" r:id="rId64"/>
    <p:sldId id="325" r:id="rId65"/>
    <p:sldId id="327" r:id="rId66"/>
    <p:sldId id="328" r:id="rId67"/>
    <p:sldId id="329" r:id="rId68"/>
    <p:sldId id="272" r:id="rId69"/>
    <p:sldId id="273" r:id="rId70"/>
    <p:sldId id="274" r:id="rId71"/>
    <p:sldId id="275" r:id="rId72"/>
    <p:sldId id="276" r:id="rId73"/>
    <p:sldId id="277" r:id="rId74"/>
    <p:sldId id="331" r:id="rId75"/>
    <p:sldId id="332" r:id="rId76"/>
    <p:sldId id="333" r:id="rId77"/>
    <p:sldId id="334" r:id="rId78"/>
    <p:sldId id="335" r:id="rId79"/>
    <p:sldId id="336"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4" autoAdjust="0"/>
    <p:restoredTop sz="94660"/>
  </p:normalViewPr>
  <p:slideViewPr>
    <p:cSldViewPr snapToGrid="0" snapToObjects="1">
      <p:cViewPr varScale="1">
        <p:scale>
          <a:sx n="83" d="100"/>
          <a:sy n="83" d="100"/>
        </p:scale>
        <p:origin x="1209"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D1F26-8F1F-4731-ABBE-E3D5AD97CBE9}" type="datetimeFigureOut">
              <a:rPr kumimoji="1" lang="ja-JP" altLang="en-US" smtClean="0"/>
              <a:t>2024/10/3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CEF3E-BDD0-4DA3-8CBF-52E6CFC92DE9}" type="slidenum">
              <a:rPr kumimoji="1" lang="ja-JP" altLang="en-US" smtClean="0"/>
              <a:t>‹#›</a:t>
            </a:fld>
            <a:endParaRPr kumimoji="1" lang="ja-JP" altLang="en-US"/>
          </a:p>
        </p:txBody>
      </p:sp>
    </p:spTree>
    <p:extLst>
      <p:ext uri="{BB962C8B-B14F-4D97-AF65-F5344CB8AC3E}">
        <p14:creationId xmlns:p14="http://schemas.microsoft.com/office/powerpoint/2010/main" val="19867055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4CEF3E-BDD0-4DA3-8CBF-52E6CFC92DE9}" type="slidenum">
              <a:rPr kumimoji="1" lang="ja-JP" altLang="en-US" smtClean="0"/>
              <a:t>8</a:t>
            </a:fld>
            <a:endParaRPr kumimoji="1" lang="ja-JP" altLang="en-US"/>
          </a:p>
        </p:txBody>
      </p:sp>
    </p:spTree>
    <p:extLst>
      <p:ext uri="{BB962C8B-B14F-4D97-AF65-F5344CB8AC3E}">
        <p14:creationId xmlns:p14="http://schemas.microsoft.com/office/powerpoint/2010/main" val="137453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4CEF3E-BDD0-4DA3-8CBF-52E6CFC92DE9}" type="slidenum">
              <a:rPr kumimoji="1" lang="ja-JP" altLang="en-US" smtClean="0"/>
              <a:t>9</a:t>
            </a:fld>
            <a:endParaRPr kumimoji="1" lang="ja-JP" altLang="en-US"/>
          </a:p>
        </p:txBody>
      </p:sp>
    </p:spTree>
    <p:extLst>
      <p:ext uri="{BB962C8B-B14F-4D97-AF65-F5344CB8AC3E}">
        <p14:creationId xmlns:p14="http://schemas.microsoft.com/office/powerpoint/2010/main" val="4718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4CEF3E-BDD0-4DA3-8CBF-52E6CFC92DE9}" type="slidenum">
              <a:rPr kumimoji="1" lang="ja-JP" altLang="en-US" smtClean="0"/>
              <a:t>17</a:t>
            </a:fld>
            <a:endParaRPr kumimoji="1" lang="ja-JP" altLang="en-US"/>
          </a:p>
        </p:txBody>
      </p:sp>
    </p:spTree>
    <p:extLst>
      <p:ext uri="{BB962C8B-B14F-4D97-AF65-F5344CB8AC3E}">
        <p14:creationId xmlns:p14="http://schemas.microsoft.com/office/powerpoint/2010/main" val="850179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4CEF3E-BDD0-4DA3-8CBF-52E6CFC92DE9}" type="slidenum">
              <a:rPr kumimoji="1" lang="ja-JP" altLang="en-US" smtClean="0"/>
              <a:t>18</a:t>
            </a:fld>
            <a:endParaRPr kumimoji="1" lang="ja-JP" altLang="en-US"/>
          </a:p>
        </p:txBody>
      </p:sp>
    </p:spTree>
    <p:extLst>
      <p:ext uri="{BB962C8B-B14F-4D97-AF65-F5344CB8AC3E}">
        <p14:creationId xmlns:p14="http://schemas.microsoft.com/office/powerpoint/2010/main" val="3742477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news.mynavi.jp/article/20121211-a025/" TargetMode="External"/><Relationship Id="rId2" Type="http://schemas.openxmlformats.org/officeDocument/2006/relationships/hyperlink" Target="https://ja.wikipedia.org/wiki/%E3%82%BB%E3%83%96%E3%83%B3%E3%83%BB%E3%83%9A%E3%82%A4"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ja-JP" altLang="en-US" dirty="0"/>
              <a:t>要件定義の成果物</a:t>
            </a:r>
          </a:p>
        </p:txBody>
      </p:sp>
      <p:sp>
        <p:nvSpPr>
          <p:cNvPr id="3" name="Subtitle 2"/>
          <p:cNvSpPr>
            <a:spLocks noGrp="1"/>
          </p:cNvSpPr>
          <p:nvPr>
            <p:ph type="subTitle" idx="1"/>
          </p:nvPr>
        </p:nvSpPr>
        <p:spPr/>
        <p:txBody>
          <a:bodyPr/>
          <a:lstStyle/>
          <a:p>
            <a:r>
              <a:rPr dirty="0" err="1"/>
              <a:t>業務・機能・非機能要件</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ltLang="zh-TW" dirty="0"/>
              <a:t>1.3 </a:t>
            </a:r>
            <a:r>
              <a:rPr lang="zh-TW" altLang="en-US" dirty="0"/>
              <a:t>業務機能構成表</a:t>
            </a:r>
          </a:p>
        </p:txBody>
      </p:sp>
      <p:pic>
        <p:nvPicPr>
          <p:cNvPr id="4098" name="Picture 2" descr="業務機能構成表">
            <a:extLst>
              <a:ext uri="{FF2B5EF4-FFF2-40B4-BE49-F238E27FC236}">
                <a16:creationId xmlns:a16="http://schemas.microsoft.com/office/drawing/2014/main" id="{FE263D94-B282-C849-5549-80114359D7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033" y="1242173"/>
            <a:ext cx="7297933" cy="5341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altLang="zh-TW" dirty="0"/>
              <a:t>1.3 </a:t>
            </a:r>
            <a:r>
              <a:rPr lang="zh-TW" altLang="en-US" dirty="0"/>
              <a:t>業務機能構成表</a:t>
            </a:r>
          </a:p>
        </p:txBody>
      </p:sp>
      <p:sp>
        <p:nvSpPr>
          <p:cNvPr id="3" name="コンテンツ プレースホルダー 2">
            <a:extLst>
              <a:ext uri="{FF2B5EF4-FFF2-40B4-BE49-F238E27FC236}">
                <a16:creationId xmlns:a16="http://schemas.microsoft.com/office/drawing/2014/main" id="{A96C7CB7-9E9E-4FCA-7FE0-5D27E5927DD3}"/>
              </a:ext>
            </a:extLst>
          </p:cNvPr>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ビジネスプロセスから業務作業までを階層的に整理した資料。関係する業務の抜け漏れを防ぐために整理する。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当資料には業務概要を記載し、具体的な内容は「業務処理定義」に記載する。</a:t>
            </a:r>
          </a:p>
          <a:p>
            <a:endParaRPr kumimoji="1" lang="ja-JP" altLang="en-US" dirty="0"/>
          </a:p>
        </p:txBody>
      </p:sp>
    </p:spTree>
    <p:extLst>
      <p:ext uri="{BB962C8B-B14F-4D97-AF65-F5344CB8AC3E}">
        <p14:creationId xmlns:p14="http://schemas.microsoft.com/office/powerpoint/2010/main" val="147916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 </a:t>
            </a:r>
            <a:r>
              <a:rPr dirty="0" err="1"/>
              <a:t>ビジネスプロセスフロ</a:t>
            </a:r>
            <a:r>
              <a:rPr dirty="0"/>
              <a:t>ー</a:t>
            </a:r>
          </a:p>
        </p:txBody>
      </p:sp>
      <p:pic>
        <p:nvPicPr>
          <p:cNvPr id="5122" name="Picture 2" descr="ビジネスプロセスフロー">
            <a:extLst>
              <a:ext uri="{FF2B5EF4-FFF2-40B4-BE49-F238E27FC236}">
                <a16:creationId xmlns:a16="http://schemas.microsoft.com/office/drawing/2014/main" id="{64CC30E6-CD3F-AA23-158A-B0DD47CDFE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1385" y="1258836"/>
            <a:ext cx="6721230" cy="5324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1.4 </a:t>
            </a:r>
            <a:r>
              <a:rPr dirty="0" err="1"/>
              <a:t>ビジネスプロセスフロ</a:t>
            </a:r>
            <a:r>
              <a:rPr dirty="0"/>
              <a:t>ー</a:t>
            </a:r>
          </a:p>
        </p:txBody>
      </p:sp>
      <p:sp>
        <p:nvSpPr>
          <p:cNvPr id="3" name="コンテンツ プレースホルダー 2">
            <a:extLst>
              <a:ext uri="{FF2B5EF4-FFF2-40B4-BE49-F238E27FC236}">
                <a16:creationId xmlns:a16="http://schemas.microsoft.com/office/drawing/2014/main" id="{79404C8A-B51C-7CFB-59F0-2DBC3ED670B1}"/>
              </a:ext>
            </a:extLst>
          </p:cNvPr>
          <p:cNvSpPr>
            <a:spLocks noGrp="1"/>
          </p:cNvSpPr>
          <p:nvPr>
            <p:ph idx="1"/>
          </p:nvPr>
        </p:nvSpPr>
        <p:spPr/>
        <p:txBody>
          <a:bodyPr>
            <a:normAutofit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ビジネスプロセスの流れが分かる資料。</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ここでは業務の根本的な機能・目的を見える化するために、手段であるシステム利用等は記載しない。例えば、注文をメールで受けるか、オンラインシステムで受けるかは手段の違いでしかない。ビジネスプロセスとしては「注文を受ける（受注）」であ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必要に応じて現行（</a:t>
            </a:r>
            <a:r>
              <a:rPr lang="en-US" altLang="ja-JP" b="0" i="0" dirty="0" err="1">
                <a:solidFill>
                  <a:srgbClr val="3E3E3E"/>
                </a:solidFill>
                <a:effectLst/>
                <a:latin typeface="メイリオ" panose="020B0604030504040204" pitchFamily="50" charset="-128"/>
                <a:ea typeface="メイリオ" panose="020B0604030504040204" pitchFamily="50" charset="-128"/>
              </a:rPr>
              <a:t>AsIs</a:t>
            </a:r>
            <a:r>
              <a:rPr lang="ja-JP" altLang="en-US" b="0" i="0" dirty="0">
                <a:solidFill>
                  <a:srgbClr val="3E3E3E"/>
                </a:solidFill>
                <a:effectLst/>
                <a:latin typeface="メイリオ" panose="020B0604030504040204" pitchFamily="50" charset="-128"/>
                <a:ea typeface="メイリオ" panose="020B0604030504040204" pitchFamily="50" charset="-128"/>
              </a:rPr>
              <a:t>）を整理する。</a:t>
            </a:r>
          </a:p>
          <a:p>
            <a:endParaRPr kumimoji="1" lang="ja-JP" altLang="en-US" dirty="0"/>
          </a:p>
        </p:txBody>
      </p:sp>
    </p:spTree>
    <p:extLst>
      <p:ext uri="{BB962C8B-B14F-4D97-AF65-F5344CB8AC3E}">
        <p14:creationId xmlns:p14="http://schemas.microsoft.com/office/powerpoint/2010/main" val="1531676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a:t>
            </a:r>
            <a:r>
              <a:rPr dirty="0" err="1"/>
              <a:t>システム化業務フロ</a:t>
            </a:r>
            <a:r>
              <a:rPr dirty="0"/>
              <a:t>ー</a:t>
            </a:r>
          </a:p>
        </p:txBody>
      </p:sp>
      <p:pic>
        <p:nvPicPr>
          <p:cNvPr id="6146" name="Picture 2" descr="システム化業務フロー">
            <a:extLst>
              <a:ext uri="{FF2B5EF4-FFF2-40B4-BE49-F238E27FC236}">
                <a16:creationId xmlns:a16="http://schemas.microsoft.com/office/drawing/2014/main" id="{CAB598FF-0DAE-8263-557F-6928364610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3153" y="1134374"/>
            <a:ext cx="6817693" cy="5560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a:t>
            </a:r>
            <a:r>
              <a:rPr dirty="0" err="1"/>
              <a:t>システム化業務フロ</a:t>
            </a:r>
            <a:r>
              <a:rPr dirty="0"/>
              <a:t>ー</a:t>
            </a:r>
          </a:p>
        </p:txBody>
      </p:sp>
      <p:sp>
        <p:nvSpPr>
          <p:cNvPr id="3" name="コンテンツ プレースホルダー 2">
            <a:extLst>
              <a:ext uri="{FF2B5EF4-FFF2-40B4-BE49-F238E27FC236}">
                <a16:creationId xmlns:a16="http://schemas.microsoft.com/office/drawing/2014/main" id="{E3233ADD-B8D1-E4DC-F28D-26EE8EDD2596}"/>
              </a:ext>
            </a:extLst>
          </p:cNvPr>
          <p:cNvSpPr>
            <a:spLocks noGrp="1"/>
          </p:cNvSpPr>
          <p:nvPr>
            <p:ph idx="1"/>
          </p:nvPr>
        </p:nvSpPr>
        <p:spPr/>
        <p:txBody>
          <a:bodyPr>
            <a:normAutofit fontScale="85000"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業務の流れやシステムの利用タイミングといった業務手順が分かる資料。業務フローの一部をシステム化するプロジェクトは多いため、業務フローを作成した経験のある人も多いと思う。</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当資料には手段（注文をメールで受けるのかシステムで受けるのか等）も記載する。また、通常の業務フローだけでなく、例外的な業務フロー（例えばクレーム対応等）も整理しておくと、機能要件の抜け漏れを防ぐことができ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必要に応じて現行（</a:t>
            </a:r>
            <a:r>
              <a:rPr lang="en-US" altLang="ja-JP" b="0" i="0" dirty="0" err="1">
                <a:solidFill>
                  <a:srgbClr val="3E3E3E"/>
                </a:solidFill>
                <a:effectLst/>
                <a:latin typeface="メイリオ" panose="020B0604030504040204" pitchFamily="50" charset="-128"/>
                <a:ea typeface="メイリオ" panose="020B0604030504040204" pitchFamily="50" charset="-128"/>
              </a:rPr>
              <a:t>AsIs</a:t>
            </a:r>
            <a:r>
              <a:rPr lang="ja-JP" altLang="en-US" b="0" i="0" dirty="0">
                <a:solidFill>
                  <a:srgbClr val="3E3E3E"/>
                </a:solidFill>
                <a:effectLst/>
                <a:latin typeface="メイリオ" panose="020B0604030504040204" pitchFamily="50" charset="-128"/>
                <a:ea typeface="メイリオ" panose="020B0604030504040204" pitchFamily="50" charset="-128"/>
              </a:rPr>
              <a:t>）を整理する。</a:t>
            </a:r>
          </a:p>
        </p:txBody>
      </p:sp>
    </p:spTree>
    <p:extLst>
      <p:ext uri="{BB962C8B-B14F-4D97-AF65-F5344CB8AC3E}">
        <p14:creationId xmlns:p14="http://schemas.microsoft.com/office/powerpoint/2010/main" val="3349710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a:t>
            </a:r>
            <a:r>
              <a:rPr dirty="0" err="1"/>
              <a:t>業務処理定義書</a:t>
            </a:r>
            <a:endParaRPr dirty="0"/>
          </a:p>
        </p:txBody>
      </p:sp>
      <p:pic>
        <p:nvPicPr>
          <p:cNvPr id="5" name="コンテンツ プレースホルダー 4">
            <a:extLst>
              <a:ext uri="{FF2B5EF4-FFF2-40B4-BE49-F238E27FC236}">
                <a16:creationId xmlns:a16="http://schemas.microsoft.com/office/drawing/2014/main" id="{5077FFB5-A1CB-D6BD-0954-55F7371153B5}"/>
              </a:ext>
            </a:extLst>
          </p:cNvPr>
          <p:cNvPicPr>
            <a:picLocks noGrp="1" noChangeAspect="1"/>
          </p:cNvPicPr>
          <p:nvPr>
            <p:ph idx="1"/>
          </p:nvPr>
        </p:nvPicPr>
        <p:blipFill>
          <a:blip r:embed="rId2"/>
          <a:stretch>
            <a:fillRect/>
          </a:stretch>
        </p:blipFill>
        <p:spPr>
          <a:xfrm>
            <a:off x="422749" y="1327859"/>
            <a:ext cx="8264051" cy="540649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a:t>
            </a:r>
            <a:r>
              <a:rPr dirty="0" err="1"/>
              <a:t>業務処理定義書</a:t>
            </a:r>
            <a:endParaRPr dirty="0"/>
          </a:p>
        </p:txBody>
      </p:sp>
      <p:sp>
        <p:nvSpPr>
          <p:cNvPr id="4" name="コンテンツ プレースホルダー 3">
            <a:extLst>
              <a:ext uri="{FF2B5EF4-FFF2-40B4-BE49-F238E27FC236}">
                <a16:creationId xmlns:a16="http://schemas.microsoft.com/office/drawing/2014/main" id="{0C891D43-CEFE-F771-9A03-516E70B3EC70}"/>
              </a:ext>
            </a:extLst>
          </p:cNvPr>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業務フローでは書ききれない詳細な業務内容が分かる資料。</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各業務の</a:t>
            </a:r>
            <a:r>
              <a:rPr lang="en-US" altLang="ja-JP" b="0" i="0" dirty="0">
                <a:solidFill>
                  <a:srgbClr val="3E3E3E"/>
                </a:solidFill>
                <a:effectLst/>
                <a:latin typeface="メイリオ" panose="020B0604030504040204" pitchFamily="50" charset="-128"/>
                <a:ea typeface="メイリオ" panose="020B0604030504040204" pitchFamily="50" charset="-128"/>
              </a:rPr>
              <a:t>IPO</a:t>
            </a:r>
            <a:r>
              <a:rPr lang="ja-JP" altLang="en-US" b="0" i="0" dirty="0">
                <a:solidFill>
                  <a:srgbClr val="3E3E3E"/>
                </a:solidFill>
                <a:effectLst/>
                <a:latin typeface="メイリオ" panose="020B0604030504040204" pitchFamily="50" charset="-128"/>
                <a:ea typeface="メイリオ" panose="020B0604030504040204" pitchFamily="50" charset="-128"/>
              </a:rPr>
              <a:t>や</a:t>
            </a:r>
            <a:r>
              <a:rPr lang="en-US" altLang="ja-JP" b="0" i="0" dirty="0">
                <a:solidFill>
                  <a:srgbClr val="3E3E3E"/>
                </a:solidFill>
                <a:effectLst/>
                <a:latin typeface="メイリオ" panose="020B0604030504040204" pitchFamily="50" charset="-128"/>
                <a:ea typeface="メイリオ" panose="020B0604030504040204" pitchFamily="50" charset="-128"/>
              </a:rPr>
              <a:t>5W2H</a:t>
            </a:r>
            <a:r>
              <a:rPr lang="ja-JP" altLang="en-US" b="0" i="0" dirty="0">
                <a:solidFill>
                  <a:srgbClr val="3E3E3E"/>
                </a:solidFill>
                <a:effectLst/>
                <a:latin typeface="メイリオ" panose="020B0604030504040204" pitchFamily="50" charset="-128"/>
                <a:ea typeface="メイリオ" panose="020B0604030504040204" pitchFamily="50" charset="-128"/>
              </a:rPr>
              <a:t>の観点で抜け漏れがないように整理していくと良い。</a:t>
            </a:r>
          </a:p>
        </p:txBody>
      </p:sp>
      <p:pic>
        <p:nvPicPr>
          <p:cNvPr id="13" name="図 12">
            <a:extLst>
              <a:ext uri="{FF2B5EF4-FFF2-40B4-BE49-F238E27FC236}">
                <a16:creationId xmlns:a16="http://schemas.microsoft.com/office/drawing/2014/main" id="{F03C9D2E-8917-9C47-C2BC-8666B20CED77}"/>
              </a:ext>
            </a:extLst>
          </p:cNvPr>
          <p:cNvPicPr>
            <a:picLocks noChangeAspect="1"/>
          </p:cNvPicPr>
          <p:nvPr/>
        </p:nvPicPr>
        <p:blipFill>
          <a:blip r:embed="rId3"/>
          <a:stretch>
            <a:fillRect/>
          </a:stretch>
        </p:blipFill>
        <p:spPr>
          <a:xfrm>
            <a:off x="338141" y="3863181"/>
            <a:ext cx="3639294" cy="1446815"/>
          </a:xfrm>
          <a:prstGeom prst="rect">
            <a:avLst/>
          </a:prstGeom>
        </p:spPr>
      </p:pic>
      <p:pic>
        <p:nvPicPr>
          <p:cNvPr id="15" name="図 14">
            <a:extLst>
              <a:ext uri="{FF2B5EF4-FFF2-40B4-BE49-F238E27FC236}">
                <a16:creationId xmlns:a16="http://schemas.microsoft.com/office/drawing/2014/main" id="{68E9CB77-5629-E352-A5F9-EF8C2EC82D61}"/>
              </a:ext>
            </a:extLst>
          </p:cNvPr>
          <p:cNvPicPr>
            <a:picLocks noChangeAspect="1"/>
          </p:cNvPicPr>
          <p:nvPr/>
        </p:nvPicPr>
        <p:blipFill>
          <a:blip r:embed="rId4"/>
          <a:stretch>
            <a:fillRect/>
          </a:stretch>
        </p:blipFill>
        <p:spPr>
          <a:xfrm>
            <a:off x="4322995" y="3814962"/>
            <a:ext cx="4482864" cy="2885675"/>
          </a:xfrm>
          <a:prstGeom prst="rect">
            <a:avLst/>
          </a:prstGeom>
        </p:spPr>
      </p:pic>
    </p:spTree>
    <p:extLst>
      <p:ext uri="{BB962C8B-B14F-4D97-AF65-F5344CB8AC3E}">
        <p14:creationId xmlns:p14="http://schemas.microsoft.com/office/powerpoint/2010/main" val="1626505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 </a:t>
            </a:r>
            <a:r>
              <a:rPr lang="ja-JP" altLang="en-US" dirty="0"/>
              <a:t>業務資料の関係性</a:t>
            </a:r>
            <a:endParaRPr dirty="0"/>
          </a:p>
        </p:txBody>
      </p:sp>
      <p:pic>
        <p:nvPicPr>
          <p:cNvPr id="7172" name="Picture 4" descr="業務資料の関係性">
            <a:extLst>
              <a:ext uri="{FF2B5EF4-FFF2-40B4-BE49-F238E27FC236}">
                <a16:creationId xmlns:a16="http://schemas.microsoft.com/office/drawing/2014/main" id="{A2B0222F-CBF9-978F-F491-B6A9F8786A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2388" y="1306902"/>
            <a:ext cx="6099224" cy="515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10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dirty="0" err="1"/>
              <a:t>機能要件</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D740EC-F414-7ECD-113D-6CF9B6E58141}"/>
              </a:ext>
            </a:extLst>
          </p:cNvPr>
          <p:cNvSpPr>
            <a:spLocks noGrp="1"/>
          </p:cNvSpPr>
          <p:nvPr>
            <p:ph type="title"/>
          </p:nvPr>
        </p:nvSpPr>
        <p:spPr>
          <a:xfrm>
            <a:off x="457200" y="274638"/>
            <a:ext cx="8229600" cy="1143000"/>
          </a:xfrm>
        </p:spPr>
        <p:txBody>
          <a:bodyPr/>
          <a:lstStyle/>
          <a:p>
            <a:r>
              <a:rPr lang="ja-JP" altLang="en-US" dirty="0"/>
              <a:t>目次</a:t>
            </a:r>
            <a:endParaRPr dirty="0"/>
          </a:p>
        </p:txBody>
      </p:sp>
      <p:sp>
        <p:nvSpPr>
          <p:cNvPr id="7" name="テキスト ボックス 6">
            <a:extLst>
              <a:ext uri="{FF2B5EF4-FFF2-40B4-BE49-F238E27FC236}">
                <a16:creationId xmlns:a16="http://schemas.microsoft.com/office/drawing/2014/main" id="{4DA6FE11-79FE-63ED-41F9-6CDB1813DA77}"/>
              </a:ext>
            </a:extLst>
          </p:cNvPr>
          <p:cNvSpPr txBox="1"/>
          <p:nvPr/>
        </p:nvSpPr>
        <p:spPr>
          <a:xfrm>
            <a:off x="580845" y="3509863"/>
            <a:ext cx="3378680" cy="1384995"/>
          </a:xfrm>
          <a:prstGeom prst="rect">
            <a:avLst/>
          </a:prstGeom>
          <a:noFill/>
        </p:spPr>
        <p:txBody>
          <a:bodyPr wrap="square">
            <a:spAutoFit/>
          </a:bodyPr>
          <a:lstStyle/>
          <a:p>
            <a:r>
              <a:rPr lang="en-US" altLang="ja-JP" sz="1200" dirty="0"/>
              <a:t>2. </a:t>
            </a:r>
            <a:r>
              <a:rPr lang="ja-JP" altLang="en-US" sz="1200" dirty="0"/>
              <a:t>機能要件</a:t>
            </a:r>
          </a:p>
          <a:p>
            <a:r>
              <a:rPr lang="ja-JP" altLang="en-US" sz="1200" dirty="0"/>
              <a:t>  </a:t>
            </a:r>
            <a:r>
              <a:rPr lang="en-US" altLang="ja-JP" sz="1200" dirty="0"/>
              <a:t>2-1. </a:t>
            </a:r>
            <a:r>
              <a:rPr lang="ja-JP" altLang="en-US" sz="1200" dirty="0"/>
              <a:t>システム方式</a:t>
            </a:r>
          </a:p>
          <a:p>
            <a:r>
              <a:rPr lang="ja-JP" altLang="en-US" sz="1200" dirty="0"/>
              <a:t>  </a:t>
            </a:r>
            <a:r>
              <a:rPr lang="en-US" altLang="ja-JP" sz="1200" dirty="0"/>
              <a:t>2-2. </a:t>
            </a:r>
            <a:r>
              <a:rPr lang="ja-JP" altLang="en-US" sz="1200" dirty="0"/>
              <a:t>画面要件</a:t>
            </a:r>
          </a:p>
          <a:p>
            <a:r>
              <a:rPr lang="ja-JP" altLang="en-US" sz="1200" dirty="0"/>
              <a:t>  </a:t>
            </a:r>
            <a:r>
              <a:rPr lang="en-US" altLang="ja-JP" sz="1200" dirty="0"/>
              <a:t>2-3. </a:t>
            </a:r>
            <a:r>
              <a:rPr lang="ja-JP" altLang="en-US" sz="1200" dirty="0"/>
              <a:t>帳票要件</a:t>
            </a:r>
          </a:p>
          <a:p>
            <a:r>
              <a:rPr lang="ja-JP" altLang="en-US" sz="1200" dirty="0"/>
              <a:t>  </a:t>
            </a:r>
            <a:r>
              <a:rPr lang="en-US" altLang="ja-JP" sz="1200" dirty="0"/>
              <a:t>2-4. </a:t>
            </a:r>
            <a:r>
              <a:rPr lang="ja-JP" altLang="en-US" sz="1200" dirty="0"/>
              <a:t>バッチ要件</a:t>
            </a:r>
          </a:p>
          <a:p>
            <a:r>
              <a:rPr lang="ja-JP" altLang="en-US" sz="1200" dirty="0"/>
              <a:t>  </a:t>
            </a:r>
            <a:r>
              <a:rPr lang="en-US" altLang="ja-JP" sz="1200" dirty="0"/>
              <a:t>2-5. </a:t>
            </a:r>
            <a:r>
              <a:rPr lang="ja-JP" altLang="en-US" sz="1200" dirty="0"/>
              <a:t>テーブル・ファイル要件</a:t>
            </a:r>
          </a:p>
          <a:p>
            <a:r>
              <a:rPr lang="ja-JP" altLang="en-US" sz="1200" dirty="0"/>
              <a:t>  </a:t>
            </a:r>
            <a:r>
              <a:rPr lang="en-US" altLang="ja-JP" sz="1200" dirty="0"/>
              <a:t>2-6. </a:t>
            </a:r>
            <a:r>
              <a:rPr lang="ja-JP" altLang="en-US" sz="1200" dirty="0"/>
              <a:t>外部インターフェース要件</a:t>
            </a:r>
          </a:p>
        </p:txBody>
      </p:sp>
      <p:sp>
        <p:nvSpPr>
          <p:cNvPr id="11" name="テキスト ボックス 10">
            <a:extLst>
              <a:ext uri="{FF2B5EF4-FFF2-40B4-BE49-F238E27FC236}">
                <a16:creationId xmlns:a16="http://schemas.microsoft.com/office/drawing/2014/main" id="{0196F739-17AB-01B4-A1ED-5A38A5E9824D}"/>
              </a:ext>
            </a:extLst>
          </p:cNvPr>
          <p:cNvSpPr txBox="1"/>
          <p:nvPr/>
        </p:nvSpPr>
        <p:spPr>
          <a:xfrm>
            <a:off x="580845" y="1913430"/>
            <a:ext cx="3312543" cy="1569660"/>
          </a:xfrm>
          <a:prstGeom prst="rect">
            <a:avLst/>
          </a:prstGeom>
          <a:noFill/>
        </p:spPr>
        <p:txBody>
          <a:bodyPr wrap="square">
            <a:spAutoFit/>
          </a:bodyPr>
          <a:lstStyle/>
          <a:p>
            <a:r>
              <a:rPr lang="en-US" altLang="ja-JP" sz="1200" dirty="0"/>
              <a:t>1. </a:t>
            </a:r>
            <a:r>
              <a:rPr lang="ja-JP" altLang="en-US" sz="1200" dirty="0"/>
              <a:t>業務要件</a:t>
            </a:r>
          </a:p>
          <a:p>
            <a:r>
              <a:rPr lang="ja-JP" altLang="en-US" sz="1200" dirty="0"/>
              <a:t>  </a:t>
            </a:r>
            <a:r>
              <a:rPr lang="en-US" altLang="ja-JP" sz="1200" dirty="0"/>
              <a:t>1-1. </a:t>
            </a:r>
            <a:r>
              <a:rPr lang="ja-JP" altLang="en-US" sz="1200" dirty="0"/>
              <a:t>システム化の目的・背景・狙い</a:t>
            </a:r>
          </a:p>
          <a:p>
            <a:r>
              <a:rPr lang="ja-JP" altLang="en-US" sz="1200" dirty="0"/>
              <a:t>  </a:t>
            </a:r>
            <a:r>
              <a:rPr lang="en-US" altLang="ja-JP" sz="1200" dirty="0"/>
              <a:t>1-2. </a:t>
            </a:r>
            <a:r>
              <a:rPr lang="ja-JP" altLang="en-US" sz="1200" dirty="0"/>
              <a:t>ビジネスプロセス関連図</a:t>
            </a:r>
          </a:p>
          <a:p>
            <a:r>
              <a:rPr lang="ja-JP" altLang="en-US" sz="1200" dirty="0"/>
              <a:t>  </a:t>
            </a:r>
            <a:r>
              <a:rPr lang="en-US" altLang="ja-JP" sz="1200" dirty="0"/>
              <a:t>1-3. </a:t>
            </a:r>
            <a:r>
              <a:rPr lang="ja-JP" altLang="en-US" sz="1200" dirty="0"/>
              <a:t>業務機能構成表</a:t>
            </a:r>
          </a:p>
          <a:p>
            <a:r>
              <a:rPr lang="ja-JP" altLang="en-US" sz="1200" dirty="0"/>
              <a:t>  </a:t>
            </a:r>
            <a:r>
              <a:rPr lang="en-US" altLang="ja-JP" sz="1200" dirty="0"/>
              <a:t>1-4. </a:t>
            </a:r>
            <a:r>
              <a:rPr lang="ja-JP" altLang="en-US" sz="1200" dirty="0"/>
              <a:t>ビジネスプロセスフロー</a:t>
            </a:r>
          </a:p>
          <a:p>
            <a:r>
              <a:rPr lang="ja-JP" altLang="en-US" sz="1200" dirty="0"/>
              <a:t>  </a:t>
            </a:r>
            <a:r>
              <a:rPr lang="en-US" altLang="ja-JP" sz="1200" dirty="0"/>
              <a:t>1-5. </a:t>
            </a:r>
            <a:r>
              <a:rPr lang="ja-JP" altLang="en-US" sz="1200" dirty="0"/>
              <a:t>システム化業務フロー</a:t>
            </a:r>
          </a:p>
          <a:p>
            <a:r>
              <a:rPr lang="ja-JP" altLang="en-US" sz="1200" dirty="0"/>
              <a:t>  </a:t>
            </a:r>
            <a:r>
              <a:rPr lang="en-US" altLang="ja-JP" sz="1200" dirty="0"/>
              <a:t>1-6. </a:t>
            </a:r>
            <a:r>
              <a:rPr lang="ja-JP" altLang="en-US" sz="1200" dirty="0"/>
              <a:t>業務処理定義書</a:t>
            </a:r>
            <a:endParaRPr lang="en-US" altLang="ja-JP" sz="1200" dirty="0"/>
          </a:p>
          <a:p>
            <a:r>
              <a:rPr lang="en-US" altLang="ja-JP" sz="1200" dirty="0"/>
              <a:t>  1-7. </a:t>
            </a:r>
            <a:r>
              <a:rPr lang="ja-JP" altLang="en-US" sz="1200" dirty="0"/>
              <a:t>業務資料の関係性</a:t>
            </a:r>
          </a:p>
        </p:txBody>
      </p:sp>
      <p:sp>
        <p:nvSpPr>
          <p:cNvPr id="13" name="テキスト ボックス 12">
            <a:extLst>
              <a:ext uri="{FF2B5EF4-FFF2-40B4-BE49-F238E27FC236}">
                <a16:creationId xmlns:a16="http://schemas.microsoft.com/office/drawing/2014/main" id="{A686EEA5-DC73-A111-7E52-15C515DC4D95}"/>
              </a:ext>
            </a:extLst>
          </p:cNvPr>
          <p:cNvSpPr txBox="1"/>
          <p:nvPr/>
        </p:nvSpPr>
        <p:spPr>
          <a:xfrm>
            <a:off x="580845" y="4905183"/>
            <a:ext cx="2826586" cy="1384995"/>
          </a:xfrm>
          <a:prstGeom prst="rect">
            <a:avLst/>
          </a:prstGeom>
          <a:noFill/>
        </p:spPr>
        <p:txBody>
          <a:bodyPr wrap="square">
            <a:spAutoFit/>
          </a:bodyPr>
          <a:lstStyle/>
          <a:p>
            <a:r>
              <a:rPr lang="en-US" altLang="ja-JP" sz="1200" dirty="0"/>
              <a:t>3. </a:t>
            </a:r>
            <a:r>
              <a:rPr lang="ja-JP" altLang="en-US" sz="1200" dirty="0"/>
              <a:t>非機能要件</a:t>
            </a:r>
          </a:p>
          <a:p>
            <a:r>
              <a:rPr lang="ja-JP" altLang="en-US" sz="1200" dirty="0"/>
              <a:t>  </a:t>
            </a:r>
            <a:r>
              <a:rPr lang="en-US" altLang="ja-JP" sz="1200" dirty="0"/>
              <a:t>3-1. </a:t>
            </a:r>
            <a:r>
              <a:rPr lang="ja-JP" altLang="en-US" sz="1200" dirty="0"/>
              <a:t>可用性</a:t>
            </a:r>
          </a:p>
          <a:p>
            <a:r>
              <a:rPr lang="ja-JP" altLang="en-US" sz="1200" dirty="0"/>
              <a:t>  </a:t>
            </a:r>
            <a:r>
              <a:rPr lang="en-US" altLang="ja-JP" sz="1200" dirty="0"/>
              <a:t>3-2. </a:t>
            </a:r>
            <a:r>
              <a:rPr lang="ja-JP" altLang="en-US" sz="1200" dirty="0"/>
              <a:t>性能・拡張性</a:t>
            </a:r>
          </a:p>
          <a:p>
            <a:r>
              <a:rPr lang="ja-JP" altLang="en-US" sz="1200" dirty="0"/>
              <a:t>  </a:t>
            </a:r>
            <a:r>
              <a:rPr lang="en-US" altLang="ja-JP" sz="1200" dirty="0"/>
              <a:t>3-3. </a:t>
            </a:r>
            <a:r>
              <a:rPr lang="ja-JP" altLang="en-US" sz="1200" dirty="0"/>
              <a:t>運用・保守性</a:t>
            </a:r>
          </a:p>
          <a:p>
            <a:r>
              <a:rPr lang="ja-JP" altLang="en-US" sz="1200" dirty="0"/>
              <a:t>  </a:t>
            </a:r>
            <a:r>
              <a:rPr lang="en-US" altLang="ja-JP" sz="1200" dirty="0"/>
              <a:t>3-4. </a:t>
            </a:r>
            <a:r>
              <a:rPr lang="ja-JP" altLang="en-US" sz="1200" dirty="0"/>
              <a:t>移行性</a:t>
            </a:r>
          </a:p>
          <a:p>
            <a:r>
              <a:rPr lang="ja-JP" altLang="en-US" sz="1200" dirty="0"/>
              <a:t>  </a:t>
            </a:r>
            <a:r>
              <a:rPr lang="en-US" altLang="ja-JP" sz="1200" dirty="0"/>
              <a:t>3-5. </a:t>
            </a:r>
            <a:r>
              <a:rPr lang="ja-JP" altLang="en-US" sz="1200" dirty="0"/>
              <a:t>セキュリティ</a:t>
            </a:r>
          </a:p>
          <a:p>
            <a:r>
              <a:rPr lang="ja-JP" altLang="en-US" sz="1200" dirty="0"/>
              <a:t>  </a:t>
            </a:r>
            <a:r>
              <a:rPr lang="en-US" altLang="ja-JP" sz="1200" dirty="0"/>
              <a:t>3-6. </a:t>
            </a:r>
            <a:r>
              <a:rPr lang="ja-JP" altLang="en-US" sz="1200" dirty="0"/>
              <a:t>システム環境・エコロジー</a:t>
            </a:r>
          </a:p>
        </p:txBody>
      </p:sp>
      <p:sp>
        <p:nvSpPr>
          <p:cNvPr id="2" name="テキスト ボックス 1">
            <a:extLst>
              <a:ext uri="{FF2B5EF4-FFF2-40B4-BE49-F238E27FC236}">
                <a16:creationId xmlns:a16="http://schemas.microsoft.com/office/drawing/2014/main" id="{66E3151B-A40A-E67F-32D3-B936684B174E}"/>
              </a:ext>
            </a:extLst>
          </p:cNvPr>
          <p:cNvSpPr txBox="1"/>
          <p:nvPr/>
        </p:nvSpPr>
        <p:spPr>
          <a:xfrm>
            <a:off x="3818628" y="1913430"/>
            <a:ext cx="4868172" cy="1938992"/>
          </a:xfrm>
          <a:prstGeom prst="rect">
            <a:avLst/>
          </a:prstGeom>
          <a:noFill/>
        </p:spPr>
        <p:txBody>
          <a:bodyPr wrap="square">
            <a:spAutoFit/>
          </a:bodyPr>
          <a:lstStyle/>
          <a:p>
            <a:r>
              <a:rPr lang="en-US" altLang="ja-JP" sz="1200" dirty="0"/>
              <a:t>4. </a:t>
            </a:r>
            <a:r>
              <a:rPr lang="ja-JP" altLang="en-US" sz="1200" dirty="0"/>
              <a:t>共通用語集</a:t>
            </a:r>
            <a:br>
              <a:rPr lang="en-US" altLang="ja-JP" sz="1200" dirty="0"/>
            </a:br>
            <a:r>
              <a:rPr lang="ja-JP" altLang="en-US" sz="1200" dirty="0"/>
              <a:t>  </a:t>
            </a:r>
            <a:r>
              <a:rPr lang="en-US" altLang="ja-JP" sz="1200" dirty="0"/>
              <a:t>4-1. </a:t>
            </a:r>
            <a:r>
              <a:rPr lang="ja-JP" altLang="en-US" sz="1200" dirty="0"/>
              <a:t>サンプル</a:t>
            </a:r>
          </a:p>
          <a:p>
            <a:r>
              <a:rPr lang="ja-JP" altLang="en-US" sz="1200" dirty="0"/>
              <a:t>  </a:t>
            </a:r>
            <a:r>
              <a:rPr lang="en-US" altLang="ja-JP" sz="1200" dirty="0"/>
              <a:t>4-2. </a:t>
            </a:r>
            <a:r>
              <a:rPr lang="ja-JP" altLang="en-US" sz="1200" dirty="0"/>
              <a:t>「共通用語集」とは何か？</a:t>
            </a:r>
            <a:br>
              <a:rPr lang="en-US" altLang="ja-JP" sz="1200" dirty="0"/>
            </a:br>
            <a:r>
              <a:rPr lang="ja-JP" altLang="en-US" sz="1200" dirty="0"/>
              <a:t>  </a:t>
            </a:r>
            <a:r>
              <a:rPr lang="en-US" altLang="ja-JP" sz="1200" dirty="0"/>
              <a:t>4-3. </a:t>
            </a:r>
            <a:r>
              <a:rPr lang="ja-JP" altLang="en-US" sz="1200" dirty="0"/>
              <a:t>「共通用語集」の作り方</a:t>
            </a:r>
            <a:endParaRPr lang="en-US" altLang="ja-JP" sz="1200" dirty="0"/>
          </a:p>
          <a:p>
            <a:r>
              <a:rPr lang="en-US" altLang="ja-JP" sz="1200" dirty="0"/>
              <a:t>    4-3-1.</a:t>
            </a:r>
            <a:r>
              <a:rPr lang="ja-JP" altLang="en-US" sz="1200" dirty="0"/>
              <a:t>要求の一覧を作成する</a:t>
            </a:r>
            <a:endParaRPr lang="en-US" altLang="ja-JP" sz="1200" dirty="0"/>
          </a:p>
          <a:p>
            <a:r>
              <a:rPr lang="en-US" altLang="ja-JP" sz="1200" dirty="0"/>
              <a:t>    4-3-2.</a:t>
            </a:r>
            <a:r>
              <a:rPr lang="ja-JP" altLang="en-US" sz="1200" dirty="0"/>
              <a:t>要求から「用語」を抽出する    </a:t>
            </a:r>
            <a:endParaRPr lang="en-US" altLang="ja-JP" sz="1200" dirty="0"/>
          </a:p>
          <a:p>
            <a:r>
              <a:rPr lang="en-US" altLang="ja-JP" sz="1200" dirty="0"/>
              <a:t>    4-3-3.</a:t>
            </a:r>
            <a:r>
              <a:rPr lang="ja-JP" altLang="en-US" sz="1200" dirty="0"/>
              <a:t>用語を「アクター」と「対象」に分ける</a:t>
            </a:r>
            <a:endParaRPr lang="en-US" altLang="ja-JP" sz="1200" dirty="0"/>
          </a:p>
          <a:p>
            <a:r>
              <a:rPr lang="en-US" altLang="ja-JP" sz="1200" dirty="0"/>
              <a:t>    4-3-4.</a:t>
            </a:r>
            <a:r>
              <a:rPr lang="ja-JP" altLang="en-US" sz="1200" dirty="0"/>
              <a:t>用語の定義をする</a:t>
            </a:r>
            <a:endParaRPr lang="en-US" altLang="ja-JP" sz="1200" dirty="0"/>
          </a:p>
          <a:p>
            <a:r>
              <a:rPr lang="en-US" altLang="ja-JP" sz="1200" dirty="0"/>
              <a:t>    4-3-5.</a:t>
            </a:r>
            <a:r>
              <a:rPr lang="ja-JP" altLang="en-US" sz="1200" dirty="0"/>
              <a:t>用語の定義に関して</a:t>
            </a:r>
            <a:endParaRPr lang="en-US" altLang="ja-JP" sz="1200" dirty="0"/>
          </a:p>
          <a:p>
            <a:r>
              <a:rPr lang="en-US" altLang="ja-JP" sz="1200" dirty="0"/>
              <a:t>               </a:t>
            </a:r>
            <a:r>
              <a:rPr lang="ja-JP" altLang="en-US" sz="1200" dirty="0"/>
              <a:t>ステークホルダー間で認識のすり合わせを行う</a:t>
            </a:r>
          </a:p>
        </p:txBody>
      </p:sp>
      <p:sp>
        <p:nvSpPr>
          <p:cNvPr id="3" name="テキスト ボックス 2">
            <a:extLst>
              <a:ext uri="{FF2B5EF4-FFF2-40B4-BE49-F238E27FC236}">
                <a16:creationId xmlns:a16="http://schemas.microsoft.com/office/drawing/2014/main" id="{420171C9-329E-E143-C163-BBF70FF550C5}"/>
              </a:ext>
            </a:extLst>
          </p:cNvPr>
          <p:cNvSpPr txBox="1"/>
          <p:nvPr/>
        </p:nvSpPr>
        <p:spPr>
          <a:xfrm>
            <a:off x="3818628" y="4202360"/>
            <a:ext cx="5273614" cy="1569660"/>
          </a:xfrm>
          <a:prstGeom prst="rect">
            <a:avLst/>
          </a:prstGeom>
          <a:noFill/>
        </p:spPr>
        <p:txBody>
          <a:bodyPr wrap="square">
            <a:spAutoFit/>
          </a:bodyPr>
          <a:lstStyle/>
          <a:p>
            <a:r>
              <a:rPr lang="en-US" altLang="ja-JP" sz="1200" dirty="0"/>
              <a:t>5. </a:t>
            </a:r>
            <a:r>
              <a:rPr lang="ja-JP" altLang="en-US" sz="1200" dirty="0"/>
              <a:t>要件定義における５つの失敗事例と事前に防ぐ方法</a:t>
            </a:r>
            <a:endParaRPr lang="en-US" altLang="ja-JP" sz="1200" dirty="0"/>
          </a:p>
          <a:p>
            <a:r>
              <a:rPr lang="ja-JP" altLang="en-US" sz="1200" dirty="0"/>
              <a:t>  </a:t>
            </a:r>
            <a:r>
              <a:rPr lang="en-US" altLang="ja-JP" sz="1200" dirty="0"/>
              <a:t>5-1. </a:t>
            </a:r>
            <a:r>
              <a:rPr lang="ja-JP" altLang="en-US" sz="1200" dirty="0"/>
              <a:t>失敗事例１：要件とビジネス的な要求がずれている</a:t>
            </a:r>
            <a:endParaRPr lang="en-US" altLang="ja-JP" sz="1200" dirty="0"/>
          </a:p>
          <a:p>
            <a:r>
              <a:rPr lang="ja-JP" altLang="en-US" sz="1200" dirty="0"/>
              <a:t>  </a:t>
            </a:r>
            <a:r>
              <a:rPr lang="en-US" altLang="ja-JP" sz="1200" dirty="0"/>
              <a:t>5-2. </a:t>
            </a:r>
            <a:r>
              <a:rPr lang="ja-JP" altLang="en-US" sz="1200" dirty="0"/>
              <a:t>失敗事例２：要件が頻繁に変わってしまう</a:t>
            </a:r>
            <a:endParaRPr lang="en-US" altLang="ja-JP" sz="1200" dirty="0"/>
          </a:p>
          <a:p>
            <a:r>
              <a:rPr lang="ja-JP" altLang="en-US" sz="1200" dirty="0"/>
              <a:t>  </a:t>
            </a:r>
            <a:r>
              <a:rPr lang="en-US" altLang="ja-JP" sz="1200" dirty="0"/>
              <a:t>5-3. </a:t>
            </a:r>
            <a:r>
              <a:rPr lang="ja-JP" altLang="en-US" sz="1200" dirty="0"/>
              <a:t>失敗事例３：要件定義の段階で対応が必要な項目に  </a:t>
            </a:r>
            <a:endParaRPr lang="en-US" altLang="ja-JP" sz="1200" dirty="0"/>
          </a:p>
          <a:p>
            <a:r>
              <a:rPr lang="en-US" altLang="ja-JP" sz="1200" dirty="0"/>
              <a:t>          </a:t>
            </a:r>
            <a:r>
              <a:rPr lang="ja-JP" altLang="en-US" sz="1200" dirty="0"/>
              <a:t>ついての認識が漏れてしまっている</a:t>
            </a:r>
            <a:endParaRPr lang="en-US" altLang="ja-JP" sz="1200" dirty="0"/>
          </a:p>
          <a:p>
            <a:r>
              <a:rPr lang="ja-JP" altLang="en-US" sz="1200" dirty="0"/>
              <a:t>  </a:t>
            </a:r>
            <a:r>
              <a:rPr lang="en-US" altLang="ja-JP" sz="1200" dirty="0"/>
              <a:t>5-4. </a:t>
            </a:r>
            <a:r>
              <a:rPr lang="ja-JP" altLang="en-US" sz="1200" dirty="0"/>
              <a:t>失敗事例４：工数の見積もりが甘すぎる</a:t>
            </a:r>
            <a:endParaRPr lang="en-US" altLang="ja-JP" sz="1200" dirty="0"/>
          </a:p>
          <a:p>
            <a:r>
              <a:rPr lang="ja-JP" altLang="en-US" sz="1200" dirty="0"/>
              <a:t>  </a:t>
            </a:r>
            <a:r>
              <a:rPr lang="en-US" altLang="ja-JP" sz="1200" dirty="0"/>
              <a:t>5-5.  </a:t>
            </a:r>
            <a:r>
              <a:rPr lang="ja-JP" altLang="en-US" sz="1200" dirty="0"/>
              <a:t>失敗事例５：最初から不確実性が高いものの要件を</a:t>
            </a:r>
            <a:endParaRPr lang="en-US" altLang="ja-JP" sz="1200" dirty="0"/>
          </a:p>
          <a:p>
            <a:r>
              <a:rPr lang="en-US" altLang="ja-JP" sz="1200" dirty="0"/>
              <a:t>           </a:t>
            </a:r>
            <a:r>
              <a:rPr lang="ja-JP" altLang="en-US" sz="1200" dirty="0"/>
              <a:t>固めてしまう</a:t>
            </a:r>
          </a:p>
        </p:txBody>
      </p:sp>
    </p:spTree>
    <p:extLst>
      <p:ext uri="{BB962C8B-B14F-4D97-AF65-F5344CB8AC3E}">
        <p14:creationId xmlns:p14="http://schemas.microsoft.com/office/powerpoint/2010/main" val="3294454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a:t>
            </a:r>
            <a:r>
              <a:rPr dirty="0" err="1"/>
              <a:t>システム方式</a:t>
            </a:r>
            <a:endParaRPr dirty="0"/>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システム方式はプラットフォームとも呼ばれ、システムの稼働環境を中心に整理する。</a:t>
            </a:r>
          </a:p>
          <a:p>
            <a:pPr algn="l"/>
            <a:r>
              <a:rPr lang="en-US" altLang="ja-JP" b="1" i="0" dirty="0">
                <a:solidFill>
                  <a:srgbClr val="3E3E3E"/>
                </a:solidFill>
                <a:effectLst/>
                <a:latin typeface="メイリオ" panose="020B0604030504040204" pitchFamily="50" charset="-128"/>
                <a:ea typeface="メイリオ" panose="020B0604030504040204" pitchFamily="50" charset="-128"/>
              </a:rPr>
              <a:t>2-1.</a:t>
            </a:r>
            <a:r>
              <a:rPr lang="ja-JP" altLang="en-US" b="1" i="0" dirty="0">
                <a:solidFill>
                  <a:srgbClr val="3E3E3E"/>
                </a:solidFill>
                <a:effectLst/>
                <a:latin typeface="メイリオ" panose="020B0604030504040204" pitchFamily="50" charset="-128"/>
                <a:ea typeface="メイリオ" panose="020B0604030504040204" pitchFamily="50" charset="-128"/>
              </a:rPr>
              <a:t>システム方式</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2-1-1.</a:t>
            </a:r>
            <a:r>
              <a:rPr lang="ja-JP" altLang="en-US" b="0" i="0" dirty="0">
                <a:solidFill>
                  <a:srgbClr val="3E3E3E"/>
                </a:solidFill>
                <a:effectLst/>
                <a:latin typeface="メイリオ" panose="020B0604030504040204" pitchFamily="50" charset="-128"/>
                <a:ea typeface="メイリオ" panose="020B0604030504040204" pitchFamily="50" charset="-128"/>
              </a:rPr>
              <a:t>ハードウェア構成図</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2-1-2.</a:t>
            </a:r>
            <a:r>
              <a:rPr lang="ja-JP" altLang="en-US" b="0" i="0" dirty="0">
                <a:solidFill>
                  <a:srgbClr val="3E3E3E"/>
                </a:solidFill>
                <a:effectLst/>
                <a:latin typeface="メイリオ" panose="020B0604030504040204" pitchFamily="50" charset="-128"/>
                <a:ea typeface="メイリオ" panose="020B0604030504040204" pitchFamily="50" charset="-128"/>
              </a:rPr>
              <a:t>ソフトウェア構成図</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2-1-3.</a:t>
            </a:r>
            <a:r>
              <a:rPr lang="ja-JP" altLang="en-US" b="0" i="0" dirty="0">
                <a:solidFill>
                  <a:srgbClr val="3E3E3E"/>
                </a:solidFill>
                <a:effectLst/>
                <a:latin typeface="メイリオ" panose="020B0604030504040204" pitchFamily="50" charset="-128"/>
                <a:ea typeface="メイリオ" panose="020B0604030504040204" pitchFamily="50" charset="-128"/>
              </a:rPr>
              <a:t>ネットワーク構成図</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2-1-4.</a:t>
            </a:r>
            <a:r>
              <a:rPr lang="ja-JP" altLang="en-US" b="0" i="0" dirty="0">
                <a:solidFill>
                  <a:srgbClr val="3E3E3E"/>
                </a:solidFill>
                <a:effectLst/>
                <a:latin typeface="メイリオ" panose="020B0604030504040204" pitchFamily="50" charset="-128"/>
                <a:ea typeface="メイリオ" panose="020B0604030504040204" pitchFamily="50" charset="-128"/>
              </a:rPr>
              <a:t>アプリケーション機能構成図</a:t>
            </a:r>
          </a:p>
          <a:p>
            <a:pPr marL="0" indent="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2.1.1 </a:t>
            </a:r>
            <a:r>
              <a:rPr lang="ja-JP" altLang="en-US" dirty="0"/>
              <a:t>ハードウェア構成図</a:t>
            </a:r>
            <a:endParaRPr lang="en-US" dirty="0"/>
          </a:p>
        </p:txBody>
      </p:sp>
      <p:pic>
        <p:nvPicPr>
          <p:cNvPr id="1026" name="Picture 2" descr="ハードウェア構成図（サンプル）">
            <a:extLst>
              <a:ext uri="{FF2B5EF4-FFF2-40B4-BE49-F238E27FC236}">
                <a16:creationId xmlns:a16="http://schemas.microsoft.com/office/drawing/2014/main" id="{4C2D224C-6473-5043-140B-E64D1726CE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890" y="1417638"/>
            <a:ext cx="805022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58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2.1.1 </a:t>
            </a:r>
            <a:r>
              <a:rPr lang="ja-JP" altLang="en-US" dirty="0"/>
              <a:t>ハードウェア構成図</a:t>
            </a:r>
            <a:endParaRPr lang="en-US" dirty="0"/>
          </a:p>
        </p:txBody>
      </p:sp>
      <p:sp>
        <p:nvSpPr>
          <p:cNvPr id="3" name="コンテンツ プレースホルダー 2">
            <a:extLst>
              <a:ext uri="{FF2B5EF4-FFF2-40B4-BE49-F238E27FC236}">
                <a16:creationId xmlns:a16="http://schemas.microsoft.com/office/drawing/2014/main" id="{BCD317CF-F418-F113-9A19-0D3A5ABD4A19}"/>
              </a:ext>
            </a:extLst>
          </p:cNvPr>
          <p:cNvSpPr>
            <a:spLocks noGrp="1"/>
          </p:cNvSpPr>
          <p:nvPr>
            <p:ph idx="1"/>
          </p:nvPr>
        </p:nvSpPr>
        <p:spPr/>
        <p:txBody>
          <a:bodyPr>
            <a:normAutofit fontScale="70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今回のシステムを実現するうえで必要なハードウェア構成を明確にする資料。メインフレームが少なくなってきた現在ではサーバ構成図とも呼ばれる。</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・ネットワーク</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回線、ルータ、スイッチ、負荷分散装置、ファイアウォール</a:t>
            </a: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等</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・ストレージ</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ディスク装置、テープ装置等</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・サーバー</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CPU</a:t>
            </a:r>
            <a:r>
              <a:rPr lang="ja-JP" altLang="en-US" b="0" i="0" dirty="0">
                <a:solidFill>
                  <a:srgbClr val="3E3E3E"/>
                </a:solidFill>
                <a:effectLst/>
                <a:latin typeface="メイリオ" panose="020B0604030504040204" pitchFamily="50" charset="-128"/>
                <a:ea typeface="メイリオ" panose="020B0604030504040204" pitchFamily="50" charset="-128"/>
              </a:rPr>
              <a:t>、メモリ、入出力機構等</a:t>
            </a:r>
            <a:br>
              <a:rPr lang="ja-JP" altLang="en-US" b="0" i="0" dirty="0">
                <a:solidFill>
                  <a:srgbClr val="3E3E3E"/>
                </a:solidFill>
                <a:effectLst/>
                <a:latin typeface="メイリオ" panose="020B0604030504040204" pitchFamily="50" charset="-128"/>
                <a:ea typeface="メイリオ" panose="020B0604030504040204" pitchFamily="50" charset="-128"/>
              </a:rPr>
            </a:br>
            <a:endParaRPr lang="ja-JP" altLang="en-US" b="0" i="0" dirty="0">
              <a:solidFill>
                <a:srgbClr val="3E3E3E"/>
              </a:solidFill>
              <a:effectLst/>
              <a:latin typeface="メイリオ" panose="020B0604030504040204" pitchFamily="50" charset="-128"/>
              <a:ea typeface="メイリオ" panose="020B0604030504040204" pitchFamily="50" charset="-128"/>
            </a:endParaRPr>
          </a:p>
          <a:p>
            <a:pPr algn="l"/>
            <a:r>
              <a:rPr lang="ja-JP" altLang="en-US" b="0" i="0" dirty="0">
                <a:solidFill>
                  <a:srgbClr val="3E3E3E"/>
                </a:solidFill>
                <a:effectLst/>
                <a:latin typeface="メイリオ" panose="020B0604030504040204" pitchFamily="50" charset="-128"/>
                <a:ea typeface="メイリオ" panose="020B0604030504040204" pitchFamily="50" charset="-128"/>
              </a:rPr>
              <a:t>仮想化によって１つの物理サーバ上に複数の仮想サーバーを建てることが多いため、物理サーバと仮想サーバが分かるように整理すると良い。</a:t>
            </a:r>
          </a:p>
          <a:p>
            <a:endParaRPr kumimoji="1" lang="ja-JP" altLang="en-US" dirty="0"/>
          </a:p>
        </p:txBody>
      </p:sp>
    </p:spTree>
    <p:extLst>
      <p:ext uri="{BB962C8B-B14F-4D97-AF65-F5344CB8AC3E}">
        <p14:creationId xmlns:p14="http://schemas.microsoft.com/office/powerpoint/2010/main" val="295673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2.1.2 </a:t>
            </a:r>
            <a:r>
              <a:rPr lang="ja-JP" altLang="en-US" dirty="0"/>
              <a:t>ソフトウェア構成図</a:t>
            </a:r>
            <a:endParaRPr lang="en-US" dirty="0"/>
          </a:p>
        </p:txBody>
      </p:sp>
      <p:pic>
        <p:nvPicPr>
          <p:cNvPr id="2050" name="Picture 2" descr="ソフトウェア構成図（サンプル）">
            <a:extLst>
              <a:ext uri="{FF2B5EF4-FFF2-40B4-BE49-F238E27FC236}">
                <a16:creationId xmlns:a16="http://schemas.microsoft.com/office/drawing/2014/main" id="{682C9E78-79DE-B321-5074-7EC648E2A7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8358" y="1485125"/>
            <a:ext cx="7787283" cy="509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554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2.1.2 </a:t>
            </a:r>
            <a:r>
              <a:rPr lang="ja-JP" altLang="en-US" dirty="0"/>
              <a:t>ソフトウェア構成図</a:t>
            </a:r>
            <a:endParaRPr lang="en-US" dirty="0"/>
          </a:p>
        </p:txBody>
      </p:sp>
      <p:sp>
        <p:nvSpPr>
          <p:cNvPr id="3" name="コンテンツ プレースホルダー 2">
            <a:extLst>
              <a:ext uri="{FF2B5EF4-FFF2-40B4-BE49-F238E27FC236}">
                <a16:creationId xmlns:a16="http://schemas.microsoft.com/office/drawing/2014/main" id="{580D1B30-4669-506D-0722-A875C75FE91A}"/>
              </a:ext>
            </a:extLst>
          </p:cNvPr>
          <p:cNvSpPr>
            <a:spLocks noGrp="1"/>
          </p:cNvSpPr>
          <p:nvPr>
            <p:ph idx="1"/>
          </p:nvPr>
        </p:nvSpPr>
        <p:spPr/>
        <p:txBody>
          <a:bodyPr>
            <a:normAutofit fontScale="55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今回のシステムを実現するうえで必要な</a:t>
            </a:r>
            <a:r>
              <a:rPr lang="en-US" altLang="ja-JP" b="0" i="0" dirty="0">
                <a:solidFill>
                  <a:srgbClr val="3E3E3E"/>
                </a:solidFill>
                <a:effectLst/>
                <a:latin typeface="メイリオ" panose="020B0604030504040204" pitchFamily="50" charset="-128"/>
                <a:ea typeface="メイリオ" panose="020B0604030504040204" pitchFamily="50" charset="-128"/>
              </a:rPr>
              <a:t>OS</a:t>
            </a:r>
            <a:r>
              <a:rPr lang="ja-JP" altLang="en-US" b="0" i="0" dirty="0">
                <a:solidFill>
                  <a:srgbClr val="3E3E3E"/>
                </a:solidFill>
                <a:effectLst/>
                <a:latin typeface="メイリオ" panose="020B0604030504040204" pitchFamily="50" charset="-128"/>
                <a:ea typeface="メイリオ" panose="020B0604030504040204" pitchFamily="50" charset="-128"/>
              </a:rPr>
              <a:t>やミドルウェアを明確にする資料。各サーバ（仮想サーバ）毎に導入しているものを整理する。</a:t>
            </a:r>
            <a:endParaRPr lang="en-US" altLang="ja-JP" b="0" i="0" dirty="0">
              <a:solidFill>
                <a:srgbClr val="3E3E3E"/>
              </a:solidFill>
              <a:effectLst/>
              <a:latin typeface="メイリオ" panose="020B0604030504040204" pitchFamily="50" charset="-128"/>
              <a:ea typeface="メイリオ" panose="020B0604030504040204" pitchFamily="50" charset="-128"/>
            </a:endParaRPr>
          </a:p>
          <a:p>
            <a:pPr marL="0" indent="0" algn="l">
              <a:buNone/>
            </a:pPr>
            <a:endParaRPr lang="ja-JP" altLang="en-US" b="0" i="0" dirty="0">
              <a:solidFill>
                <a:srgbClr val="3E3E3E"/>
              </a:solidFill>
              <a:effectLst/>
              <a:latin typeface="メイリオ" panose="020B0604030504040204" pitchFamily="50" charset="-128"/>
              <a:ea typeface="メイリオ" panose="020B0604030504040204" pitchFamily="50" charset="-128"/>
            </a:endParaRPr>
          </a:p>
          <a:p>
            <a:pPr algn="l"/>
            <a:r>
              <a:rPr lang="en-US" altLang="ja-JP" b="1" i="0" dirty="0">
                <a:solidFill>
                  <a:srgbClr val="3E3E3E"/>
                </a:solidFill>
                <a:effectLst/>
                <a:latin typeface="メイリオ" panose="020B0604030504040204" pitchFamily="50" charset="-128"/>
                <a:ea typeface="メイリオ" panose="020B0604030504040204" pitchFamily="50" charset="-128"/>
              </a:rPr>
              <a:t>OS</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Windows</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Mac-OS</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Unix</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Linux</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iOS</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Android</a:t>
            </a:r>
            <a:r>
              <a:rPr lang="ja-JP" altLang="en-US" b="0" i="0" dirty="0">
                <a:solidFill>
                  <a:srgbClr val="3E3E3E"/>
                </a:solidFill>
                <a:effectLst/>
                <a:latin typeface="メイリオ" panose="020B0604030504040204" pitchFamily="50" charset="-128"/>
                <a:ea typeface="メイリオ" panose="020B0604030504040204" pitchFamily="50" charset="-128"/>
              </a:rPr>
              <a:t>等</a:t>
            </a:r>
            <a:br>
              <a:rPr lang="ja-JP" altLang="en-US" b="0" i="0" dirty="0">
                <a:solidFill>
                  <a:srgbClr val="3E3E3E"/>
                </a:solidFill>
                <a:effectLst/>
                <a:latin typeface="メイリオ" panose="020B0604030504040204" pitchFamily="50" charset="-128"/>
                <a:ea typeface="メイリオ" panose="020B0604030504040204" pitchFamily="50" charset="-128"/>
              </a:rPr>
            </a:br>
            <a:endParaRPr lang="ja-JP" altLang="en-US" b="0" i="0" dirty="0">
              <a:solidFill>
                <a:srgbClr val="3E3E3E"/>
              </a:solidFill>
              <a:effectLst/>
              <a:latin typeface="メイリオ" panose="020B0604030504040204" pitchFamily="50" charset="-128"/>
              <a:ea typeface="メイリオ" panose="020B0604030504040204" pitchFamily="50" charset="-128"/>
            </a:endParaRPr>
          </a:p>
          <a:p>
            <a:pPr algn="l"/>
            <a:r>
              <a:rPr lang="ja-JP" altLang="en-US" b="1" i="0" dirty="0">
                <a:solidFill>
                  <a:srgbClr val="3E3E3E"/>
                </a:solidFill>
                <a:effectLst/>
                <a:latin typeface="メイリオ" panose="020B0604030504040204" pitchFamily="50" charset="-128"/>
                <a:ea typeface="メイリオ" panose="020B0604030504040204" pitchFamily="50" charset="-128"/>
              </a:rPr>
              <a:t>ミドルウェア</a:t>
            </a:r>
            <a:endParaRPr lang="ja-JP" altLang="en-US" b="0" i="0" dirty="0">
              <a:solidFill>
                <a:srgbClr val="3E3E3E"/>
              </a:solidFill>
              <a:effectLst/>
              <a:latin typeface="メイリオ" panose="020B0604030504040204" pitchFamily="50" charset="-128"/>
              <a:ea typeface="メイリオ" panose="020B0604030504040204" pitchFamily="50" charset="-128"/>
            </a:endParaRP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・データベース</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Oracle</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DB2</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err="1">
                <a:solidFill>
                  <a:srgbClr val="3E3E3E"/>
                </a:solidFill>
                <a:effectLst/>
                <a:latin typeface="メイリオ" panose="020B0604030504040204" pitchFamily="50" charset="-128"/>
                <a:ea typeface="メイリオ" panose="020B0604030504040204" pitchFamily="50" charset="-128"/>
              </a:rPr>
              <a:t>SQLServer</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MySQL</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PostgreSQL</a:t>
            </a:r>
            <a:r>
              <a:rPr lang="ja-JP" altLang="en-US" b="0" i="0" dirty="0">
                <a:solidFill>
                  <a:srgbClr val="3E3E3E"/>
                </a:solidFill>
                <a:effectLst/>
                <a:latin typeface="メイリオ" panose="020B0604030504040204" pitchFamily="50" charset="-128"/>
                <a:ea typeface="メイリオ" panose="020B0604030504040204" pitchFamily="50" charset="-128"/>
              </a:rPr>
              <a:t>等</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Web</a:t>
            </a:r>
            <a:r>
              <a:rPr lang="ja-JP" altLang="en-US" b="0" i="0" dirty="0">
                <a:solidFill>
                  <a:srgbClr val="3E3E3E"/>
                </a:solidFill>
                <a:effectLst/>
                <a:latin typeface="メイリオ" panose="020B0604030504040204" pitchFamily="50" charset="-128"/>
                <a:ea typeface="メイリオ" panose="020B0604030504040204" pitchFamily="50" charset="-128"/>
              </a:rPr>
              <a:t>サーバ</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Apache</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Nginx</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IIS</a:t>
            </a:r>
            <a:r>
              <a:rPr lang="ja-JP" altLang="en-US" b="0" i="0" dirty="0">
                <a:solidFill>
                  <a:srgbClr val="3E3E3E"/>
                </a:solidFill>
                <a:effectLst/>
                <a:latin typeface="メイリオ" panose="020B0604030504040204" pitchFamily="50" charset="-128"/>
                <a:ea typeface="メイリオ" panose="020B0604030504040204" pitchFamily="50" charset="-128"/>
              </a:rPr>
              <a:t>等</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・アプリケーションサーバ</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WAS</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Tomcat</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WebLogic</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JBoss</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Interstage</a:t>
            </a:r>
            <a:r>
              <a:rPr lang="ja-JP" altLang="en-US" b="0" i="0" dirty="0">
                <a:solidFill>
                  <a:srgbClr val="3E3E3E"/>
                </a:solidFill>
                <a:effectLst/>
                <a:latin typeface="メイリオ" panose="020B0604030504040204" pitchFamily="50" charset="-128"/>
                <a:ea typeface="メイリオ" panose="020B0604030504040204" pitchFamily="50" charset="-128"/>
              </a:rPr>
              <a:t>等</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・データ連携</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WebSphere-MQ</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HULFT</a:t>
            </a:r>
            <a:r>
              <a:rPr lang="ja-JP" altLang="en-US" b="0" i="0" dirty="0">
                <a:solidFill>
                  <a:srgbClr val="3E3E3E"/>
                </a:solidFill>
                <a:effectLst/>
                <a:latin typeface="メイリオ" panose="020B0604030504040204" pitchFamily="50" charset="-128"/>
                <a:ea typeface="メイリオ" panose="020B0604030504040204" pitchFamily="50" charset="-128"/>
              </a:rPr>
              <a:t>、全銀系ソフト等</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・統合運用管理</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	JP1</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err="1">
                <a:solidFill>
                  <a:srgbClr val="3E3E3E"/>
                </a:solidFill>
                <a:effectLst/>
                <a:latin typeface="メイリオ" panose="020B0604030504040204" pitchFamily="50" charset="-128"/>
                <a:ea typeface="メイリオ" panose="020B0604030504040204" pitchFamily="50" charset="-128"/>
              </a:rPr>
              <a:t>Systemwalker</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Tivoli</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A-AUTO</a:t>
            </a:r>
            <a:r>
              <a:rPr lang="ja-JP" altLang="en-US" b="0" i="0" dirty="0">
                <a:solidFill>
                  <a:srgbClr val="3E3E3E"/>
                </a:solidFill>
                <a:effectLst/>
                <a:latin typeface="メイリオ" panose="020B0604030504040204" pitchFamily="50" charset="-128"/>
                <a:ea typeface="メイリオ" panose="020B0604030504040204" pitchFamily="50" charset="-128"/>
              </a:rPr>
              <a:t>等</a:t>
            </a:r>
          </a:p>
          <a:p>
            <a:pPr marL="0" indent="0">
              <a:buNone/>
            </a:pPr>
            <a:endParaRPr kumimoji="1" lang="ja-JP" altLang="en-US" dirty="0"/>
          </a:p>
        </p:txBody>
      </p:sp>
    </p:spTree>
    <p:extLst>
      <p:ext uri="{BB962C8B-B14F-4D97-AF65-F5344CB8AC3E}">
        <p14:creationId xmlns:p14="http://schemas.microsoft.com/office/powerpoint/2010/main" val="338469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a:t>
            </a:r>
            <a:r>
              <a:rPr lang="en-US" altLang="ja-JP" dirty="0"/>
              <a:t>3</a:t>
            </a:r>
            <a:r>
              <a:rPr lang="en-US" dirty="0"/>
              <a:t> </a:t>
            </a:r>
            <a:r>
              <a:rPr lang="ja-JP" altLang="en-US" dirty="0"/>
              <a:t>ネットワーク構成図</a:t>
            </a:r>
            <a:endParaRPr lang="en-US" dirty="0"/>
          </a:p>
        </p:txBody>
      </p:sp>
      <p:pic>
        <p:nvPicPr>
          <p:cNvPr id="4098" name="Picture 2" descr="ネットワーク構成図">
            <a:extLst>
              <a:ext uri="{FF2B5EF4-FFF2-40B4-BE49-F238E27FC236}">
                <a16:creationId xmlns:a16="http://schemas.microsoft.com/office/drawing/2014/main" id="{F9D8741E-F151-EEB2-7D4A-73977F1013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116" y="1600200"/>
            <a:ext cx="8095767"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692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a:t>
            </a:r>
            <a:r>
              <a:rPr lang="en-US" altLang="ja-JP" dirty="0"/>
              <a:t>3</a:t>
            </a:r>
            <a:r>
              <a:rPr lang="en-US" dirty="0"/>
              <a:t> </a:t>
            </a:r>
            <a:r>
              <a:rPr lang="ja-JP" altLang="en-US" dirty="0"/>
              <a:t>ネットワーク構成図</a:t>
            </a:r>
            <a:endParaRPr lang="en-US" dirty="0"/>
          </a:p>
        </p:txBody>
      </p:sp>
      <p:sp>
        <p:nvSpPr>
          <p:cNvPr id="3" name="コンテンツ プレースホルダー 2">
            <a:extLst>
              <a:ext uri="{FF2B5EF4-FFF2-40B4-BE49-F238E27FC236}">
                <a16:creationId xmlns:a16="http://schemas.microsoft.com/office/drawing/2014/main" id="{E1BEE700-86E4-A4DA-3CB9-3A9CD7D5FF26}"/>
              </a:ext>
            </a:extLst>
          </p:cNvPr>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今回のシステムを実現するうえで必要なネットワーク構成を明確にする資料。</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ネットワーク構成図に記述するべき代表的な項目は以下のとおり。</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(A)</a:t>
            </a:r>
            <a:r>
              <a:rPr lang="ja-JP" altLang="en-US" b="0" i="0" dirty="0">
                <a:solidFill>
                  <a:srgbClr val="3E3E3E"/>
                </a:solidFill>
                <a:effectLst/>
                <a:latin typeface="メイリオ" panose="020B0604030504040204" pitchFamily="50" charset="-128"/>
                <a:ea typeface="メイリオ" panose="020B0604030504040204" pitchFamily="50" charset="-128"/>
              </a:rPr>
              <a:t>外部との接続ポイント</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(B)</a:t>
            </a:r>
            <a:r>
              <a:rPr lang="ja-JP" altLang="en-US" b="0" i="0" dirty="0">
                <a:solidFill>
                  <a:srgbClr val="3E3E3E"/>
                </a:solidFill>
                <a:effectLst/>
                <a:latin typeface="メイリオ" panose="020B0604030504040204" pitchFamily="50" charset="-128"/>
                <a:ea typeface="メイリオ" panose="020B0604030504040204" pitchFamily="50" charset="-128"/>
              </a:rPr>
              <a:t>代表的なネットワーク機器の接続</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(C)</a:t>
            </a:r>
            <a:r>
              <a:rPr lang="ja-JP" altLang="en-US" b="0" i="0" dirty="0">
                <a:solidFill>
                  <a:srgbClr val="3E3E3E"/>
                </a:solidFill>
                <a:effectLst/>
                <a:latin typeface="メイリオ" panose="020B0604030504040204" pitchFamily="50" charset="-128"/>
                <a:ea typeface="メイリオ" panose="020B0604030504040204" pitchFamily="50" charset="-128"/>
              </a:rPr>
              <a:t>代表的な共有機器の接続</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(D)</a:t>
            </a:r>
            <a:r>
              <a:rPr lang="ja-JP" altLang="en-US" b="0" i="0" dirty="0">
                <a:solidFill>
                  <a:srgbClr val="3E3E3E"/>
                </a:solidFill>
                <a:effectLst/>
                <a:latin typeface="メイリオ" panose="020B0604030504040204" pitchFamily="50" charset="-128"/>
                <a:ea typeface="メイリオ" panose="020B0604030504040204" pitchFamily="50" charset="-128"/>
              </a:rPr>
              <a:t>共有機器の接続に必要なアドレス</a:t>
            </a:r>
          </a:p>
          <a:p>
            <a:endParaRPr kumimoji="1" lang="ja-JP" altLang="en-US" dirty="0"/>
          </a:p>
        </p:txBody>
      </p:sp>
    </p:spTree>
    <p:extLst>
      <p:ext uri="{BB962C8B-B14F-4D97-AF65-F5344CB8AC3E}">
        <p14:creationId xmlns:p14="http://schemas.microsoft.com/office/powerpoint/2010/main" val="310457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2.1.4 </a:t>
            </a:r>
            <a:r>
              <a:rPr lang="ja-JP" altLang="en-US" dirty="0"/>
              <a:t>アプリケーション機能構成図</a:t>
            </a:r>
            <a:endParaRPr lang="en-US" dirty="0"/>
          </a:p>
        </p:txBody>
      </p:sp>
      <p:pic>
        <p:nvPicPr>
          <p:cNvPr id="6146" name="Picture 2" descr="システム機能構成図">
            <a:extLst>
              <a:ext uri="{FF2B5EF4-FFF2-40B4-BE49-F238E27FC236}">
                <a16:creationId xmlns:a16="http://schemas.microsoft.com/office/drawing/2014/main" id="{6686BAB5-B491-B6BE-77F9-DFEFD61431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55315"/>
            <a:ext cx="8229600" cy="301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9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2.1.4 </a:t>
            </a:r>
            <a:r>
              <a:rPr lang="ja-JP" altLang="en-US" dirty="0"/>
              <a:t>アプリケーション機能構成図</a:t>
            </a:r>
            <a:endParaRPr lang="en-US" dirty="0"/>
          </a:p>
        </p:txBody>
      </p:sp>
      <p:sp>
        <p:nvSpPr>
          <p:cNvPr id="3" name="コンテンツ プレースホルダー 2">
            <a:extLst>
              <a:ext uri="{FF2B5EF4-FFF2-40B4-BE49-F238E27FC236}">
                <a16:creationId xmlns:a16="http://schemas.microsoft.com/office/drawing/2014/main" id="{240EBBD0-043B-9C83-962F-6307EDC71A10}"/>
              </a:ext>
            </a:extLst>
          </p:cNvPr>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開発するシステム機能が階層的に分かる資料。</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システム化業務フローと紐づけられるように</a:t>
            </a:r>
            <a:r>
              <a:rPr lang="en-US" altLang="ja-JP" b="0" i="0" dirty="0">
                <a:solidFill>
                  <a:srgbClr val="3E3E3E"/>
                </a:solidFill>
                <a:effectLst/>
                <a:latin typeface="メイリオ" panose="020B0604030504040204" pitchFamily="50" charset="-128"/>
                <a:ea typeface="メイリオ" panose="020B0604030504040204" pitchFamily="50" charset="-128"/>
              </a:rPr>
              <a:t>ID</a:t>
            </a:r>
            <a:r>
              <a:rPr lang="ja-JP" altLang="en-US" b="0" i="0" dirty="0">
                <a:solidFill>
                  <a:srgbClr val="3E3E3E"/>
                </a:solidFill>
                <a:effectLst/>
                <a:latin typeface="メイリオ" panose="020B0604030504040204" pitchFamily="50" charset="-128"/>
                <a:ea typeface="メイリオ" panose="020B0604030504040204" pitchFamily="50" charset="-128"/>
              </a:rPr>
              <a:t>を採番しておくと良い。</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抜け漏れに気付くために、下記のような表形式で管理することも多い。</a:t>
            </a:r>
          </a:p>
          <a:p>
            <a:pPr marL="0" indent="0">
              <a:buNone/>
            </a:pPr>
            <a:endParaRPr kumimoji="1" lang="ja-JP" altLang="en-US" dirty="0"/>
          </a:p>
        </p:txBody>
      </p:sp>
    </p:spTree>
    <p:extLst>
      <p:ext uri="{BB962C8B-B14F-4D97-AF65-F5344CB8AC3E}">
        <p14:creationId xmlns:p14="http://schemas.microsoft.com/office/powerpoint/2010/main" val="1385398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2.1.4 </a:t>
            </a:r>
            <a:r>
              <a:rPr lang="ja-JP" altLang="en-US" dirty="0"/>
              <a:t>アプリケーション機能構成図</a:t>
            </a:r>
            <a:endParaRPr lang="en-US" dirty="0"/>
          </a:p>
        </p:txBody>
      </p:sp>
      <p:pic>
        <p:nvPicPr>
          <p:cNvPr id="8194" name="Picture 2" descr="システム機能構成表（サンプル）">
            <a:extLst>
              <a:ext uri="{FF2B5EF4-FFF2-40B4-BE49-F238E27FC236}">
                <a16:creationId xmlns:a16="http://schemas.microsoft.com/office/drawing/2014/main" id="{3D0701B5-2872-DCCC-ED2D-0E6FC73052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602148"/>
            <a:ext cx="8229600" cy="252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83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1C196-EA9A-B9EB-3692-C347F85C0C4E}"/>
              </a:ext>
            </a:extLst>
          </p:cNvPr>
          <p:cNvSpPr>
            <a:spLocks noGrp="1"/>
          </p:cNvSpPr>
          <p:nvPr>
            <p:ph type="title"/>
          </p:nvPr>
        </p:nvSpPr>
        <p:spPr>
          <a:xfrm>
            <a:off x="457200" y="2857500"/>
            <a:ext cx="8229600" cy="1143000"/>
          </a:xfrm>
        </p:spPr>
        <p:txBody>
          <a:bodyPr/>
          <a:lstStyle/>
          <a:p>
            <a:r>
              <a:rPr kumimoji="1" lang="ja-JP" altLang="en-US" dirty="0"/>
              <a:t>業務要件</a:t>
            </a:r>
          </a:p>
        </p:txBody>
      </p:sp>
    </p:spTree>
    <p:extLst>
      <p:ext uri="{BB962C8B-B14F-4D97-AF65-F5344CB8AC3E}">
        <p14:creationId xmlns:p14="http://schemas.microsoft.com/office/powerpoint/2010/main" val="402175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a:t>
            </a:r>
            <a:r>
              <a:rPr dirty="0" err="1"/>
              <a:t>画面要件</a:t>
            </a:r>
            <a:endParaRPr dirty="0"/>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要件定義では、画面要件として下記の</a:t>
            </a:r>
            <a:r>
              <a:rPr lang="en-US" altLang="ja-JP" b="0" i="0" dirty="0">
                <a:solidFill>
                  <a:srgbClr val="3E3E3E"/>
                </a:solidFill>
                <a:effectLst/>
                <a:latin typeface="メイリオ" panose="020B0604030504040204" pitchFamily="50" charset="-128"/>
                <a:ea typeface="メイリオ" panose="020B0604030504040204" pitchFamily="50" charset="-128"/>
              </a:rPr>
              <a:t>3</a:t>
            </a:r>
            <a:r>
              <a:rPr lang="ja-JP" altLang="en-US" b="0" i="0" dirty="0">
                <a:solidFill>
                  <a:srgbClr val="3E3E3E"/>
                </a:solidFill>
                <a:effectLst/>
                <a:latin typeface="メイリオ" panose="020B0604030504040204" pitchFamily="50" charset="-128"/>
                <a:ea typeface="メイリオ" panose="020B0604030504040204" pitchFamily="50" charset="-128"/>
              </a:rPr>
              <a:t>つを整理する。</a:t>
            </a:r>
          </a:p>
          <a:p>
            <a:pPr algn="l"/>
            <a:r>
              <a:rPr lang="en-US" altLang="ja-JP" b="0" i="0" dirty="0">
                <a:solidFill>
                  <a:srgbClr val="3E3E3E"/>
                </a:solidFill>
                <a:effectLst/>
                <a:latin typeface="メイリオ" panose="020B0604030504040204" pitchFamily="50" charset="-128"/>
                <a:ea typeface="メイリオ" panose="020B0604030504040204" pitchFamily="50" charset="-128"/>
              </a:rPr>
              <a:t>2-2-1.</a:t>
            </a:r>
            <a:r>
              <a:rPr lang="ja-JP" altLang="en-US" b="0" i="0" dirty="0">
                <a:solidFill>
                  <a:srgbClr val="3E3E3E"/>
                </a:solidFill>
                <a:effectLst/>
                <a:latin typeface="メイリオ" panose="020B0604030504040204" pitchFamily="50" charset="-128"/>
                <a:ea typeface="メイリオ" panose="020B0604030504040204" pitchFamily="50" charset="-128"/>
              </a:rPr>
              <a:t>画面一覧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2-2-2.</a:t>
            </a:r>
            <a:r>
              <a:rPr lang="ja-JP" altLang="en-US" b="0" i="0" dirty="0">
                <a:solidFill>
                  <a:srgbClr val="3E3E3E"/>
                </a:solidFill>
                <a:effectLst/>
                <a:latin typeface="メイリオ" panose="020B0604030504040204" pitchFamily="50" charset="-128"/>
                <a:ea typeface="メイリオ" panose="020B0604030504040204" pitchFamily="50" charset="-128"/>
              </a:rPr>
              <a:t>画面遷移図</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2-2-3.</a:t>
            </a:r>
            <a:r>
              <a:rPr lang="ja-JP" altLang="en-US" b="0" i="0" dirty="0">
                <a:solidFill>
                  <a:srgbClr val="3E3E3E"/>
                </a:solidFill>
                <a:effectLst/>
                <a:latin typeface="メイリオ" panose="020B0604030504040204" pitchFamily="50" charset="-128"/>
                <a:ea typeface="メイリオ" panose="020B0604030504040204" pitchFamily="50" charset="-128"/>
              </a:rPr>
              <a:t>画面レイアウト（概要）</a:t>
            </a:r>
          </a:p>
        </p:txBody>
      </p:sp>
    </p:spTree>
    <p:extLst>
      <p:ext uri="{BB962C8B-B14F-4D97-AF65-F5344CB8AC3E}">
        <p14:creationId xmlns:p14="http://schemas.microsoft.com/office/powerpoint/2010/main" val="187475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2.2.1 </a:t>
            </a:r>
            <a:r>
              <a:rPr dirty="0" err="1"/>
              <a:t>画面</a:t>
            </a:r>
            <a:r>
              <a:rPr lang="ja-JP" altLang="en-US" dirty="0"/>
              <a:t>一覧</a:t>
            </a:r>
            <a:endParaRPr dirty="0"/>
          </a:p>
        </p:txBody>
      </p:sp>
      <p:pic>
        <p:nvPicPr>
          <p:cNvPr id="10242" name="Picture 2" descr="画面一覧（サンプル）">
            <a:extLst>
              <a:ext uri="{FF2B5EF4-FFF2-40B4-BE49-F238E27FC236}">
                <a16:creationId xmlns:a16="http://schemas.microsoft.com/office/drawing/2014/main" id="{2F8769E5-71ED-259C-FA69-140189D2FE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90997"/>
            <a:ext cx="8229600" cy="35443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2.2.1 </a:t>
            </a:r>
            <a:r>
              <a:rPr dirty="0" err="1"/>
              <a:t>画面</a:t>
            </a:r>
            <a:r>
              <a:rPr lang="ja-JP" altLang="en-US" dirty="0"/>
              <a:t>一覧</a:t>
            </a:r>
            <a:endParaRPr dirty="0"/>
          </a:p>
        </p:txBody>
      </p:sp>
      <p:sp>
        <p:nvSpPr>
          <p:cNvPr id="3" name="コンテンツ プレースホルダー 2">
            <a:extLst>
              <a:ext uri="{FF2B5EF4-FFF2-40B4-BE49-F238E27FC236}">
                <a16:creationId xmlns:a16="http://schemas.microsoft.com/office/drawing/2014/main" id="{E7F91C0D-C071-BC40-D23F-4D2F872465D4}"/>
              </a:ext>
            </a:extLst>
          </p:cNvPr>
          <p:cNvSpPr>
            <a:spLocks noGrp="1"/>
          </p:cNvSpPr>
          <p:nvPr>
            <p:ph idx="1"/>
          </p:nvPr>
        </p:nvSpPr>
        <p:spPr/>
        <p:txBody>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開発する画面を一覧にまとめた資料。</a:t>
            </a:r>
            <a:br>
              <a:rPr lang="ja-JP" altLang="en-US" dirty="0"/>
            </a:br>
            <a:r>
              <a:rPr lang="ja-JP" altLang="en-US" b="0" i="0" dirty="0">
                <a:solidFill>
                  <a:srgbClr val="3E3E3E"/>
                </a:solidFill>
                <a:effectLst/>
                <a:latin typeface="メイリオ" panose="020B0604030504040204" pitchFamily="50" charset="-128"/>
                <a:ea typeface="メイリオ" panose="020B0604030504040204" pitchFamily="50" charset="-128"/>
              </a:rPr>
              <a:t>下記のようなツリー形式で表す場合もある。</a:t>
            </a:r>
            <a:endParaRPr kumimoji="1" lang="ja-JP" altLang="en-US" dirty="0"/>
          </a:p>
        </p:txBody>
      </p:sp>
    </p:spTree>
    <p:extLst>
      <p:ext uri="{BB962C8B-B14F-4D97-AF65-F5344CB8AC3E}">
        <p14:creationId xmlns:p14="http://schemas.microsoft.com/office/powerpoint/2010/main" val="3060888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2.2.1 </a:t>
            </a:r>
            <a:r>
              <a:rPr dirty="0" err="1"/>
              <a:t>画面</a:t>
            </a:r>
            <a:r>
              <a:rPr lang="ja-JP" altLang="en-US" dirty="0"/>
              <a:t>一覧</a:t>
            </a:r>
            <a:endParaRPr dirty="0"/>
          </a:p>
        </p:txBody>
      </p:sp>
      <p:pic>
        <p:nvPicPr>
          <p:cNvPr id="11266" name="Picture 2" descr="画面構成図（サンプル）">
            <a:extLst>
              <a:ext uri="{FF2B5EF4-FFF2-40B4-BE49-F238E27FC236}">
                <a16:creationId xmlns:a16="http://schemas.microsoft.com/office/drawing/2014/main" id="{66C41D8B-AC6A-2CCE-24D0-DE80466B36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07052"/>
            <a:ext cx="8229600" cy="431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22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2.2.2 </a:t>
            </a:r>
            <a:r>
              <a:rPr dirty="0" err="1"/>
              <a:t>画面</a:t>
            </a:r>
            <a:r>
              <a:rPr lang="ja-JP" altLang="en-US" dirty="0"/>
              <a:t>遷移図</a:t>
            </a:r>
            <a:endParaRPr dirty="0"/>
          </a:p>
        </p:txBody>
      </p:sp>
      <p:pic>
        <p:nvPicPr>
          <p:cNvPr id="13316" name="Picture 4" descr="画面遷移図（サンプル）">
            <a:extLst>
              <a:ext uri="{FF2B5EF4-FFF2-40B4-BE49-F238E27FC236}">
                <a16:creationId xmlns:a16="http://schemas.microsoft.com/office/drawing/2014/main" id="{B96E4BAC-5C23-F329-DBE5-5FA9EA1357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9724" y="1373371"/>
            <a:ext cx="6084551" cy="520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747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2.2.2 </a:t>
            </a:r>
            <a:r>
              <a:rPr dirty="0" err="1"/>
              <a:t>画面</a:t>
            </a:r>
            <a:r>
              <a:rPr lang="ja-JP" altLang="en-US" dirty="0"/>
              <a:t>遷移図</a:t>
            </a:r>
            <a:endParaRPr dirty="0"/>
          </a:p>
        </p:txBody>
      </p:sp>
      <p:sp>
        <p:nvSpPr>
          <p:cNvPr id="3" name="コンテンツ プレースホルダー 2">
            <a:extLst>
              <a:ext uri="{FF2B5EF4-FFF2-40B4-BE49-F238E27FC236}">
                <a16:creationId xmlns:a16="http://schemas.microsoft.com/office/drawing/2014/main" id="{772695D7-9651-4A57-252F-1B8842B21D15}"/>
              </a:ext>
            </a:extLst>
          </p:cNvPr>
          <p:cNvSpPr>
            <a:spLocks noGrp="1"/>
          </p:cNvSpPr>
          <p:nvPr>
            <p:ph idx="1"/>
          </p:nvPr>
        </p:nvSpPr>
        <p:spPr/>
        <p:txBody>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画面の流れが分かる資料。見える化することで画面の抜け漏れに気付きやすくなる。</a:t>
            </a:r>
            <a:endParaRPr kumimoji="1" lang="ja-JP" altLang="en-US" dirty="0"/>
          </a:p>
        </p:txBody>
      </p:sp>
    </p:spTree>
    <p:extLst>
      <p:ext uri="{BB962C8B-B14F-4D97-AF65-F5344CB8AC3E}">
        <p14:creationId xmlns:p14="http://schemas.microsoft.com/office/powerpoint/2010/main" val="368626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a:t>
            </a:r>
            <a:r>
              <a:rPr lang="en-US" altLang="ja-JP" dirty="0"/>
              <a:t>3</a:t>
            </a:r>
            <a:r>
              <a:rPr lang="en-US" dirty="0"/>
              <a:t> </a:t>
            </a:r>
            <a:r>
              <a:rPr dirty="0"/>
              <a:t>画</a:t>
            </a:r>
            <a:r>
              <a:rPr lang="ja-JP" altLang="en-US" dirty="0"/>
              <a:t>面レイアウト</a:t>
            </a:r>
            <a:endParaRPr dirty="0"/>
          </a:p>
        </p:txBody>
      </p:sp>
      <p:pic>
        <p:nvPicPr>
          <p:cNvPr id="14338" name="Picture 2" descr="画面レイアウト（サンプル）">
            <a:extLst>
              <a:ext uri="{FF2B5EF4-FFF2-40B4-BE49-F238E27FC236}">
                <a16:creationId xmlns:a16="http://schemas.microsoft.com/office/drawing/2014/main" id="{A7361C0E-43F3-9DFB-45AE-8BC0444062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7813" y="1417638"/>
            <a:ext cx="4868373"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48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a:t>
            </a:r>
            <a:r>
              <a:rPr lang="en-US" altLang="ja-JP" dirty="0"/>
              <a:t>3</a:t>
            </a:r>
            <a:r>
              <a:rPr lang="en-US" dirty="0"/>
              <a:t> </a:t>
            </a:r>
            <a:r>
              <a:rPr dirty="0"/>
              <a:t>画</a:t>
            </a:r>
            <a:r>
              <a:rPr lang="ja-JP" altLang="en-US" dirty="0"/>
              <a:t>面レイアウト</a:t>
            </a:r>
            <a:endParaRPr dirty="0"/>
          </a:p>
        </p:txBody>
      </p:sp>
      <p:sp>
        <p:nvSpPr>
          <p:cNvPr id="3" name="コンテンツ プレースホルダー 2">
            <a:extLst>
              <a:ext uri="{FF2B5EF4-FFF2-40B4-BE49-F238E27FC236}">
                <a16:creationId xmlns:a16="http://schemas.microsoft.com/office/drawing/2014/main" id="{455FBAC1-5453-2744-DB52-48DC7DCA3656}"/>
              </a:ext>
            </a:extLst>
          </p:cNvPr>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画面のイメージを共有するための資料。</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上記のように要件定義ではざっくりとしたレイアウト・機能・項目であっても見積りができれば細かいところは設計工程で決めれば良い。</a:t>
            </a:r>
          </a:p>
          <a:p>
            <a:endParaRPr kumimoji="1" lang="ja-JP" altLang="en-US" dirty="0"/>
          </a:p>
        </p:txBody>
      </p:sp>
    </p:spTree>
    <p:extLst>
      <p:ext uri="{BB962C8B-B14F-4D97-AF65-F5344CB8AC3E}">
        <p14:creationId xmlns:p14="http://schemas.microsoft.com/office/powerpoint/2010/main" val="1324481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2.3</a:t>
            </a:r>
            <a:r>
              <a:rPr lang="ja-JP" altLang="en-US" dirty="0"/>
              <a:t> </a:t>
            </a:r>
            <a:r>
              <a:rPr dirty="0" err="1"/>
              <a:t>帳票要件</a:t>
            </a:r>
            <a:endParaRPr dirty="0"/>
          </a:p>
        </p:txBody>
      </p:sp>
      <p:sp>
        <p:nvSpPr>
          <p:cNvPr id="3" name="Content Placeholder 2"/>
          <p:cNvSpPr>
            <a:spLocks noGrp="1"/>
          </p:cNvSpPr>
          <p:nvPr>
            <p:ph idx="1"/>
          </p:nvPr>
        </p:nvSpPr>
        <p:spPr/>
        <p:txBody>
          <a:bodyPr/>
          <a:lstStyle/>
          <a:p>
            <a:r>
              <a:rPr lang="en-US" altLang="ja-JP" b="0" i="0" dirty="0">
                <a:solidFill>
                  <a:srgbClr val="3E3E3E"/>
                </a:solidFill>
                <a:effectLst/>
                <a:latin typeface="メイリオ" panose="020B0604030504040204" pitchFamily="50" charset="-128"/>
                <a:ea typeface="メイリオ" panose="020B0604030504040204" pitchFamily="50" charset="-128"/>
              </a:rPr>
              <a:t>2-3-1.</a:t>
            </a:r>
            <a:r>
              <a:rPr lang="ja-JP" altLang="en-US" b="0" i="0" dirty="0">
                <a:solidFill>
                  <a:srgbClr val="3E3E3E"/>
                </a:solidFill>
                <a:effectLst/>
                <a:latin typeface="メイリオ" panose="020B0604030504040204" pitchFamily="50" charset="-128"/>
                <a:ea typeface="メイリオ" panose="020B0604030504040204" pitchFamily="50" charset="-128"/>
              </a:rPr>
              <a:t>帳票一覧</a:t>
            </a:r>
            <a:br>
              <a:rPr lang="ja-JP" altLang="en-US" dirty="0"/>
            </a:br>
            <a:r>
              <a:rPr lang="en-US" altLang="ja-JP" b="0" i="0" dirty="0">
                <a:solidFill>
                  <a:srgbClr val="3E3E3E"/>
                </a:solidFill>
                <a:effectLst/>
                <a:latin typeface="メイリオ" panose="020B0604030504040204" pitchFamily="50" charset="-128"/>
                <a:ea typeface="メイリオ" panose="020B0604030504040204" pitchFamily="50" charset="-128"/>
              </a:rPr>
              <a:t>2-3-2.</a:t>
            </a:r>
            <a:r>
              <a:rPr lang="ja-JP" altLang="en-US" b="0" i="0" dirty="0">
                <a:solidFill>
                  <a:srgbClr val="3E3E3E"/>
                </a:solidFill>
                <a:effectLst/>
                <a:latin typeface="メイリオ" panose="020B0604030504040204" pitchFamily="50" charset="-128"/>
                <a:ea typeface="メイリオ" panose="020B0604030504040204" pitchFamily="50" charset="-128"/>
              </a:rPr>
              <a:t>帳票概要</a:t>
            </a:r>
            <a:br>
              <a:rPr lang="ja-JP" altLang="en-US" dirty="0"/>
            </a:br>
            <a:r>
              <a:rPr lang="en-US" altLang="ja-JP" b="0" i="0" dirty="0">
                <a:solidFill>
                  <a:srgbClr val="3E3E3E"/>
                </a:solidFill>
                <a:effectLst/>
                <a:latin typeface="メイリオ" panose="020B0604030504040204" pitchFamily="50" charset="-128"/>
                <a:ea typeface="メイリオ" panose="020B0604030504040204" pitchFamily="50" charset="-128"/>
              </a:rPr>
              <a:t>2-3-3.</a:t>
            </a:r>
            <a:r>
              <a:rPr lang="ja-JP" altLang="en-US" b="0" i="0" dirty="0">
                <a:solidFill>
                  <a:srgbClr val="3E3E3E"/>
                </a:solidFill>
                <a:effectLst/>
                <a:latin typeface="メイリオ" panose="020B0604030504040204" pitchFamily="50" charset="-128"/>
                <a:ea typeface="メイリオ" panose="020B0604030504040204" pitchFamily="50" charset="-128"/>
              </a:rPr>
              <a:t>帳票レイアウト</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2.3.1 </a:t>
            </a:r>
            <a:r>
              <a:rPr dirty="0" err="1"/>
              <a:t>帳票要件</a:t>
            </a:r>
            <a:endParaRPr dirty="0"/>
          </a:p>
        </p:txBody>
      </p:sp>
      <p:pic>
        <p:nvPicPr>
          <p:cNvPr id="16388" name="Picture 4" descr="帳票一覧（サンプル）">
            <a:extLst>
              <a:ext uri="{FF2B5EF4-FFF2-40B4-BE49-F238E27FC236}">
                <a16:creationId xmlns:a16="http://schemas.microsoft.com/office/drawing/2014/main" id="{6A19EF4C-5D80-D05A-D9AE-6FF4C6B5C6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5504" y="1600200"/>
            <a:ext cx="765299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613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1.1 </a:t>
            </a:r>
            <a:r>
              <a:rPr dirty="0" err="1"/>
              <a:t>システム化の目的・背景・狙い</a:t>
            </a:r>
            <a:endParaRPr dirty="0"/>
          </a:p>
        </p:txBody>
      </p:sp>
      <p:pic>
        <p:nvPicPr>
          <p:cNvPr id="5" name="コンテンツ プレースホルダー 4">
            <a:extLst>
              <a:ext uri="{FF2B5EF4-FFF2-40B4-BE49-F238E27FC236}">
                <a16:creationId xmlns:a16="http://schemas.microsoft.com/office/drawing/2014/main" id="{6FD04441-6BAB-F8EE-0978-243A9B046E5E}"/>
              </a:ext>
            </a:extLst>
          </p:cNvPr>
          <p:cNvPicPr>
            <a:picLocks noGrp="1" noChangeAspect="1"/>
          </p:cNvPicPr>
          <p:nvPr>
            <p:ph idx="1"/>
          </p:nvPr>
        </p:nvPicPr>
        <p:blipFill>
          <a:blip r:embed="rId2"/>
          <a:stretch>
            <a:fillRect/>
          </a:stretch>
        </p:blipFill>
        <p:spPr>
          <a:xfrm>
            <a:off x="2276912" y="1562395"/>
            <a:ext cx="4590175" cy="4625620"/>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2.3.1 </a:t>
            </a:r>
            <a:r>
              <a:rPr dirty="0" err="1"/>
              <a:t>帳票要件</a:t>
            </a:r>
            <a:endParaRPr dirty="0"/>
          </a:p>
        </p:txBody>
      </p:sp>
      <p:sp>
        <p:nvSpPr>
          <p:cNvPr id="3" name="コンテンツ プレースホルダー 2">
            <a:extLst>
              <a:ext uri="{FF2B5EF4-FFF2-40B4-BE49-F238E27FC236}">
                <a16:creationId xmlns:a16="http://schemas.microsoft.com/office/drawing/2014/main" id="{616440C3-2055-24F3-FAF8-D90A550BB819}"/>
              </a:ext>
            </a:extLst>
          </p:cNvPr>
          <p:cNvSpPr>
            <a:spLocks noGrp="1"/>
          </p:cNvSpPr>
          <p:nvPr>
            <p:ph idx="1"/>
          </p:nvPr>
        </p:nvSpPr>
        <p:spPr/>
        <p:txBody>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プロジェクトで開発する帳票を一覧にまとめた資料。</a:t>
            </a:r>
            <a:endParaRPr kumimoji="1" lang="ja-JP" altLang="en-US" dirty="0"/>
          </a:p>
        </p:txBody>
      </p:sp>
    </p:spTree>
    <p:extLst>
      <p:ext uri="{BB962C8B-B14F-4D97-AF65-F5344CB8AC3E}">
        <p14:creationId xmlns:p14="http://schemas.microsoft.com/office/powerpoint/2010/main" val="3791182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2.3.2 </a:t>
            </a:r>
            <a:r>
              <a:rPr lang="ja-JP" altLang="en-US" dirty="0"/>
              <a:t>帳票概要</a:t>
            </a:r>
          </a:p>
        </p:txBody>
      </p:sp>
      <p:pic>
        <p:nvPicPr>
          <p:cNvPr id="18434" name="Picture 2" descr="帳票概要（サンプル）">
            <a:extLst>
              <a:ext uri="{FF2B5EF4-FFF2-40B4-BE49-F238E27FC236}">
                <a16:creationId xmlns:a16="http://schemas.microsoft.com/office/drawing/2014/main" id="{870EC9BB-A7FB-573A-3B8C-B9039BD783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771301"/>
            <a:ext cx="8229600" cy="218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33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2.3.2 </a:t>
            </a:r>
            <a:r>
              <a:rPr lang="ja-JP" altLang="en-US" dirty="0"/>
              <a:t>帳票概要</a:t>
            </a:r>
          </a:p>
        </p:txBody>
      </p:sp>
      <p:sp>
        <p:nvSpPr>
          <p:cNvPr id="3" name="コンテンツ プレースホルダー 2">
            <a:extLst>
              <a:ext uri="{FF2B5EF4-FFF2-40B4-BE49-F238E27FC236}">
                <a16:creationId xmlns:a16="http://schemas.microsoft.com/office/drawing/2014/main" id="{836A65E1-140B-AB87-AB35-2B1BA82F80CB}"/>
              </a:ext>
            </a:extLst>
          </p:cNvPr>
          <p:cNvSpPr>
            <a:spLocks noGrp="1"/>
          </p:cNvSpPr>
          <p:nvPr>
            <p:ph idx="1"/>
          </p:nvPr>
        </p:nvSpPr>
        <p:spPr/>
        <p:txBody>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帳票の出力場所や、業務上の用途が分かる資料。</a:t>
            </a:r>
            <a:endParaRPr kumimoji="1" lang="ja-JP" altLang="en-US" dirty="0"/>
          </a:p>
        </p:txBody>
      </p:sp>
    </p:spTree>
    <p:extLst>
      <p:ext uri="{BB962C8B-B14F-4D97-AF65-F5344CB8AC3E}">
        <p14:creationId xmlns:p14="http://schemas.microsoft.com/office/powerpoint/2010/main" val="1586389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2.3.3 </a:t>
            </a:r>
            <a:r>
              <a:rPr lang="ja-JP" altLang="en-US" dirty="0"/>
              <a:t>帳票レイアウト</a:t>
            </a:r>
          </a:p>
        </p:txBody>
      </p:sp>
      <p:pic>
        <p:nvPicPr>
          <p:cNvPr id="20482" name="Picture 2" descr="帳票レイアウト（サンプル）">
            <a:extLst>
              <a:ext uri="{FF2B5EF4-FFF2-40B4-BE49-F238E27FC236}">
                <a16:creationId xmlns:a16="http://schemas.microsoft.com/office/drawing/2014/main" id="{94D5B38B-068C-76E1-F6B6-8D5B12F6D1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5262" y="1600200"/>
            <a:ext cx="8013475"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82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2.3.3 </a:t>
            </a:r>
            <a:r>
              <a:rPr lang="ja-JP" altLang="en-US" dirty="0"/>
              <a:t>帳票レイアウト</a:t>
            </a:r>
          </a:p>
        </p:txBody>
      </p:sp>
      <p:sp>
        <p:nvSpPr>
          <p:cNvPr id="3" name="コンテンツ プレースホルダー 2">
            <a:extLst>
              <a:ext uri="{FF2B5EF4-FFF2-40B4-BE49-F238E27FC236}">
                <a16:creationId xmlns:a16="http://schemas.microsoft.com/office/drawing/2014/main" id="{149C561C-5B94-9EEF-F9C6-44C5DCB37634}"/>
              </a:ext>
            </a:extLst>
          </p:cNvPr>
          <p:cNvSpPr>
            <a:spLocks noGrp="1"/>
          </p:cNvSpPr>
          <p:nvPr>
            <p:ph idx="1"/>
          </p:nvPr>
        </p:nvSpPr>
        <p:spPr/>
        <p:txBody>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帳票の具体的なイメージを明確にする資料。</a:t>
            </a:r>
            <a:br>
              <a:rPr lang="ja-JP" altLang="en-US" dirty="0"/>
            </a:br>
            <a:r>
              <a:rPr lang="ja-JP" altLang="en-US" b="0" i="0" dirty="0">
                <a:solidFill>
                  <a:srgbClr val="3E3E3E"/>
                </a:solidFill>
                <a:effectLst/>
                <a:latin typeface="メイリオ" panose="020B0604030504040204" pitchFamily="50" charset="-128"/>
                <a:ea typeface="メイリオ" panose="020B0604030504040204" pitchFamily="50" charset="-128"/>
              </a:rPr>
              <a:t>上の図は設計レベルまで細かく書かれているが、要件定義では見積りができるレベルで良いので、ざっくりとしたレイアウトや項目が分かれば良い。</a:t>
            </a:r>
            <a:endParaRPr kumimoji="1" lang="ja-JP" altLang="en-US" dirty="0"/>
          </a:p>
        </p:txBody>
      </p:sp>
    </p:spTree>
    <p:extLst>
      <p:ext uri="{BB962C8B-B14F-4D97-AF65-F5344CB8AC3E}">
        <p14:creationId xmlns:p14="http://schemas.microsoft.com/office/powerpoint/2010/main" val="3367849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a:t>
            </a:r>
            <a:r>
              <a:rPr dirty="0" err="1"/>
              <a:t>バッチ要件</a:t>
            </a:r>
            <a:endParaRPr dirty="0"/>
          </a:p>
        </p:txBody>
      </p:sp>
      <p:pic>
        <p:nvPicPr>
          <p:cNvPr id="22530" name="Picture 2" descr="バッチ処理一覧（サンプル）">
            <a:extLst>
              <a:ext uri="{FF2B5EF4-FFF2-40B4-BE49-F238E27FC236}">
                <a16:creationId xmlns:a16="http://schemas.microsoft.com/office/drawing/2014/main" id="{95F7F809-0676-549D-BC87-1EE663DA98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94846"/>
            <a:ext cx="8229600" cy="33366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a:t>
            </a:r>
            <a:r>
              <a:rPr dirty="0" err="1"/>
              <a:t>バッチ要件</a:t>
            </a:r>
            <a:endParaRPr dirty="0"/>
          </a:p>
        </p:txBody>
      </p:sp>
      <p:sp>
        <p:nvSpPr>
          <p:cNvPr id="3" name="コンテンツ プレースホルダー 2">
            <a:extLst>
              <a:ext uri="{FF2B5EF4-FFF2-40B4-BE49-F238E27FC236}">
                <a16:creationId xmlns:a16="http://schemas.microsoft.com/office/drawing/2014/main" id="{A43D95DC-A03F-D78A-53F1-FEE4240B61CC}"/>
              </a:ext>
            </a:extLst>
          </p:cNvPr>
          <p:cNvSpPr>
            <a:spLocks noGrp="1"/>
          </p:cNvSpPr>
          <p:nvPr>
            <p:ph idx="1"/>
          </p:nvPr>
        </p:nvSpPr>
        <p:spPr/>
        <p:txBody>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プロジェクトで開発するバッチ機能を一覧にまとめた資料。</a:t>
            </a:r>
            <a:br>
              <a:rPr lang="ja-JP" altLang="en-US" dirty="0"/>
            </a:br>
            <a:r>
              <a:rPr lang="ja-JP" altLang="en-US" b="0" i="0" dirty="0">
                <a:solidFill>
                  <a:srgbClr val="3E3E3E"/>
                </a:solidFill>
                <a:effectLst/>
                <a:latin typeface="メイリオ" panose="020B0604030504040204" pitchFamily="50" charset="-128"/>
                <a:ea typeface="メイリオ" panose="020B0604030504040204" pitchFamily="50" charset="-128"/>
              </a:rPr>
              <a:t>上記資料には書かれていないが、見積りをするうえでは処理の複雑度が重要となるため、入出力ファイル数や項目数は把握しておいた方が良いだろう。</a:t>
            </a:r>
            <a:endParaRPr kumimoji="1" lang="ja-JP" altLang="en-US" dirty="0"/>
          </a:p>
        </p:txBody>
      </p:sp>
    </p:spTree>
    <p:extLst>
      <p:ext uri="{BB962C8B-B14F-4D97-AF65-F5344CB8AC3E}">
        <p14:creationId xmlns:p14="http://schemas.microsoft.com/office/powerpoint/2010/main" val="2241037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 </a:t>
            </a:r>
            <a:r>
              <a:rPr dirty="0" err="1"/>
              <a:t>テーブル・ファイル要件</a:t>
            </a:r>
            <a:endParaRPr dirty="0"/>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テーブルファイル要件は下記を整理する。</a:t>
            </a:r>
          </a:p>
          <a:p>
            <a:pPr algn="l"/>
            <a:r>
              <a:rPr lang="en-US" altLang="ja-JP" b="0" i="0" dirty="0">
                <a:solidFill>
                  <a:srgbClr val="3E3E3E"/>
                </a:solidFill>
                <a:effectLst/>
                <a:latin typeface="メイリオ" panose="020B0604030504040204" pitchFamily="50" charset="-128"/>
                <a:ea typeface="メイリオ" panose="020B0604030504040204" pitchFamily="50" charset="-128"/>
              </a:rPr>
              <a:t>2-5-1.</a:t>
            </a:r>
            <a:r>
              <a:rPr lang="ja-JP" altLang="en-US" b="0" i="0" dirty="0">
                <a:solidFill>
                  <a:srgbClr val="3E3E3E"/>
                </a:solidFill>
                <a:effectLst/>
                <a:latin typeface="メイリオ" panose="020B0604030504040204" pitchFamily="50" charset="-128"/>
                <a:ea typeface="メイリオ" panose="020B0604030504040204" pitchFamily="50" charset="-128"/>
              </a:rPr>
              <a:t>テーブル関連図</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2-5-2.</a:t>
            </a:r>
            <a:r>
              <a:rPr lang="ja-JP" altLang="en-US" b="0" i="0" dirty="0">
                <a:solidFill>
                  <a:srgbClr val="3E3E3E"/>
                </a:solidFill>
                <a:effectLst/>
                <a:latin typeface="メイリオ" panose="020B0604030504040204" pitchFamily="50" charset="-128"/>
                <a:ea typeface="メイリオ" panose="020B0604030504040204" pitchFamily="50" charset="-128"/>
              </a:rPr>
              <a:t>テーブル・ファイル一覧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2-5-3.</a:t>
            </a:r>
            <a:r>
              <a:rPr lang="ja-JP" altLang="en-US" b="0" i="0" dirty="0">
                <a:solidFill>
                  <a:srgbClr val="3E3E3E"/>
                </a:solidFill>
                <a:effectLst/>
                <a:latin typeface="メイリオ" panose="020B0604030504040204" pitchFamily="50" charset="-128"/>
                <a:ea typeface="メイリオ" panose="020B0604030504040204" pitchFamily="50" charset="-128"/>
              </a:rPr>
              <a:t>テーブル・ファイル定義</a:t>
            </a:r>
          </a:p>
          <a:p>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2.5.1 </a:t>
            </a:r>
            <a:r>
              <a:rPr dirty="0" err="1"/>
              <a:t>テーブル</a:t>
            </a:r>
            <a:r>
              <a:rPr lang="ja-JP" altLang="en-US" dirty="0"/>
              <a:t>関連図</a:t>
            </a:r>
            <a:endParaRPr dirty="0"/>
          </a:p>
        </p:txBody>
      </p:sp>
      <p:pic>
        <p:nvPicPr>
          <p:cNvPr id="24578" name="Picture 2" descr="ER図（サンプル）">
            <a:extLst>
              <a:ext uri="{FF2B5EF4-FFF2-40B4-BE49-F238E27FC236}">
                <a16:creationId xmlns:a16="http://schemas.microsoft.com/office/drawing/2014/main" id="{74E29AC6-E2FC-DBC5-9FCB-09E3A8A6C6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95906"/>
            <a:ext cx="8229600" cy="353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94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2.5.1 </a:t>
            </a:r>
            <a:r>
              <a:rPr dirty="0" err="1"/>
              <a:t>テーブル</a:t>
            </a:r>
            <a:r>
              <a:rPr lang="ja-JP" altLang="en-US" dirty="0"/>
              <a:t>関連図</a:t>
            </a:r>
            <a:endParaRPr dirty="0"/>
          </a:p>
        </p:txBody>
      </p:sp>
      <p:sp>
        <p:nvSpPr>
          <p:cNvPr id="3" name="コンテンツ プレースホルダー 2">
            <a:extLst>
              <a:ext uri="{FF2B5EF4-FFF2-40B4-BE49-F238E27FC236}">
                <a16:creationId xmlns:a16="http://schemas.microsoft.com/office/drawing/2014/main" id="{2F936279-2A45-B625-AAAC-182FD8C91C05}"/>
              </a:ext>
            </a:extLst>
          </p:cNvPr>
          <p:cNvSpPr>
            <a:spLocks noGrp="1"/>
          </p:cNvSpPr>
          <p:nvPr>
            <p:ph idx="1"/>
          </p:nvPr>
        </p:nvSpPr>
        <p:spPr/>
        <p:txBody>
          <a:bodyPr>
            <a:normAutofit fontScale="85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業務で扱うデータ構造が分かる資料で、別名は</a:t>
            </a:r>
            <a:r>
              <a:rPr lang="en-US" altLang="ja-JP" b="0" i="0" dirty="0">
                <a:solidFill>
                  <a:srgbClr val="3E3E3E"/>
                </a:solidFill>
                <a:effectLst/>
                <a:latin typeface="メイリオ" panose="020B0604030504040204" pitchFamily="50" charset="-128"/>
                <a:ea typeface="メイリオ" panose="020B0604030504040204" pitchFamily="50" charset="-128"/>
              </a:rPr>
              <a:t>ER</a:t>
            </a:r>
            <a:r>
              <a:rPr lang="ja-JP" altLang="en-US" b="0" i="0" dirty="0">
                <a:solidFill>
                  <a:srgbClr val="3E3E3E"/>
                </a:solidFill>
                <a:effectLst/>
                <a:latin typeface="メイリオ" panose="020B0604030504040204" pitchFamily="50" charset="-128"/>
                <a:ea typeface="メイリオ" panose="020B0604030504040204" pitchFamily="50" charset="-128"/>
              </a:rPr>
              <a:t>図。</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業務担当者に実業務で使用しているデータ（エクセルファイル等）を提供してもらって整理していくことが多い。なお、要件定義工程では主要なテーブルが記載できていれば良く、処理に必要なテーブルは基本設計や詳細設計にて追記していく。</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テーブル関連図は業務部門との認識合わせが特に難しいため、絵や実際の値に書き出して認識を合わせていくと良い。下記資料が参考になる。（なお下記資料では</a:t>
            </a:r>
            <a:r>
              <a:rPr lang="en-US" altLang="ja-JP" b="0" i="0" dirty="0">
                <a:solidFill>
                  <a:srgbClr val="3E3E3E"/>
                </a:solidFill>
                <a:effectLst/>
                <a:latin typeface="メイリオ" panose="020B0604030504040204" pitchFamily="50" charset="-128"/>
                <a:ea typeface="メイリオ" panose="020B0604030504040204" pitchFamily="50" charset="-128"/>
              </a:rPr>
              <a:t>ER</a:t>
            </a:r>
            <a:r>
              <a:rPr lang="ja-JP" altLang="en-US" b="0" i="0" dirty="0">
                <a:solidFill>
                  <a:srgbClr val="3E3E3E"/>
                </a:solidFill>
                <a:effectLst/>
                <a:latin typeface="メイリオ" panose="020B0604030504040204" pitchFamily="50" charset="-128"/>
                <a:ea typeface="メイリオ" panose="020B0604030504040204" pitchFamily="50" charset="-128"/>
              </a:rPr>
              <a:t>図</a:t>
            </a:r>
            <a:r>
              <a:rPr lang="en-US" altLang="ja-JP" b="0" i="0" dirty="0">
                <a:solidFill>
                  <a:srgbClr val="3E3E3E"/>
                </a:solidFill>
                <a:effectLst/>
                <a:latin typeface="メイリオ" panose="020B0604030504040204" pitchFamily="50" charset="-128"/>
                <a:ea typeface="メイリオ" panose="020B0604030504040204" pitchFamily="50" charset="-128"/>
              </a:rPr>
              <a:t>=</a:t>
            </a:r>
            <a:r>
              <a:rPr lang="ja-JP" altLang="en-US" b="0" i="0" dirty="0">
                <a:solidFill>
                  <a:srgbClr val="3E3E3E"/>
                </a:solidFill>
                <a:effectLst/>
                <a:latin typeface="メイリオ" panose="020B0604030504040204" pitchFamily="50" charset="-128"/>
                <a:ea typeface="メイリオ" panose="020B0604030504040204" pitchFamily="50" charset="-128"/>
              </a:rPr>
              <a:t>概念データモデルと表現している）</a:t>
            </a:r>
          </a:p>
          <a:p>
            <a:endParaRPr kumimoji="1" lang="ja-JP" altLang="en-US" dirty="0"/>
          </a:p>
        </p:txBody>
      </p:sp>
    </p:spTree>
    <p:extLst>
      <p:ext uri="{BB962C8B-B14F-4D97-AF65-F5344CB8AC3E}">
        <p14:creationId xmlns:p14="http://schemas.microsoft.com/office/powerpoint/2010/main" val="411478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518917-2A03-1CFE-0882-E8DBEC2BB6C2}"/>
              </a:ext>
            </a:extLst>
          </p:cNvPr>
          <p:cNvSpPr>
            <a:spLocks noGrp="1"/>
          </p:cNvSpPr>
          <p:nvPr>
            <p:ph type="title"/>
          </p:nvPr>
        </p:nvSpPr>
        <p:spPr>
          <a:xfrm>
            <a:off x="457200" y="274638"/>
            <a:ext cx="8229600" cy="1143000"/>
          </a:xfrm>
        </p:spPr>
        <p:txBody>
          <a:bodyPr>
            <a:normAutofit/>
          </a:bodyPr>
          <a:lstStyle/>
          <a:p>
            <a:r>
              <a:rPr lang="en-US" altLang="ja-JP" dirty="0"/>
              <a:t>1.1 </a:t>
            </a:r>
            <a:r>
              <a:rPr lang="ja-JP" altLang="en-US" dirty="0"/>
              <a:t>システム化の目的・背景・狙い</a:t>
            </a:r>
            <a:endParaRPr dirty="0"/>
          </a:p>
        </p:txBody>
      </p:sp>
      <p:sp>
        <p:nvSpPr>
          <p:cNvPr id="5" name="Content Placeholder 2">
            <a:extLst>
              <a:ext uri="{FF2B5EF4-FFF2-40B4-BE49-F238E27FC236}">
                <a16:creationId xmlns:a16="http://schemas.microsoft.com/office/drawing/2014/main" id="{3BC7E809-0A5A-DD29-CA43-4ADF1002C9BD}"/>
              </a:ext>
            </a:extLst>
          </p:cNvPr>
          <p:cNvSpPr>
            <a:spLocks noGrp="1"/>
          </p:cNvSpPr>
          <p:nvPr>
            <p:ph idx="1"/>
          </p:nvPr>
        </p:nvSpPr>
        <p:spPr>
          <a:xfrm>
            <a:off x="457200" y="1600200"/>
            <a:ext cx="8229600" cy="4525963"/>
          </a:xfrm>
        </p:spPr>
        <p:txBody>
          <a:bodyPr>
            <a:normAutofit/>
          </a:bodyPr>
          <a:lstStyle/>
          <a:p>
            <a:pPr algn="l"/>
            <a:r>
              <a:rPr lang="ja-JP" altLang="en-US" b="1" i="0" dirty="0">
                <a:solidFill>
                  <a:srgbClr val="3E3E3E"/>
                </a:solidFill>
                <a:effectLst/>
                <a:latin typeface="メイリオ" panose="020B0604030504040204" pitchFamily="50" charset="-128"/>
                <a:ea typeface="メイリオ" panose="020B0604030504040204" pitchFamily="50" charset="-128"/>
              </a:rPr>
              <a:t>目的</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なぜシステム投資を行うのか、何を達成しようとしているのか</a:t>
            </a:r>
            <a:endParaRPr lang="en-US" altLang="ja-JP" b="0" i="0" dirty="0">
              <a:solidFill>
                <a:srgbClr val="3E3E3E"/>
              </a:solidFill>
              <a:effectLst/>
              <a:latin typeface="メイリオ" panose="020B0604030504040204" pitchFamily="50" charset="-128"/>
              <a:ea typeface="メイリオ" panose="020B0604030504040204" pitchFamily="50" charset="-128"/>
            </a:endParaRPr>
          </a:p>
          <a:p>
            <a:pPr marL="0" indent="0" algn="l">
              <a:buNone/>
            </a:pPr>
            <a:endParaRPr lang="en-US" altLang="ja-JP" b="0" i="0" dirty="0">
              <a:solidFill>
                <a:srgbClr val="3E3E3E"/>
              </a:solidFill>
              <a:effectLst/>
              <a:latin typeface="メイリオ" panose="020B0604030504040204" pitchFamily="50" charset="-128"/>
              <a:ea typeface="メイリオ" panose="020B0604030504040204" pitchFamily="50" charset="-128"/>
            </a:endParaRPr>
          </a:p>
          <a:p>
            <a:pPr marL="0" indent="0" algn="l">
              <a:buNone/>
            </a:pPr>
            <a:r>
              <a:rPr lang="ja-JP" altLang="en-US" b="0" i="0" dirty="0">
                <a:solidFill>
                  <a:srgbClr val="3E3E3E"/>
                </a:solidFill>
                <a:effectLst/>
                <a:latin typeface="メイリオ" panose="020B0604030504040204" pitchFamily="50" charset="-128"/>
                <a:ea typeface="メイリオ" panose="020B0604030504040204" pitchFamily="50" charset="-128"/>
              </a:rPr>
              <a:t>（例）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現行システム陳腐化による過大な事務負担の軽減を目的として、新システムを構築する</a:t>
            </a:r>
          </a:p>
          <a:p>
            <a:pPr marL="0" indent="0">
              <a:buNone/>
            </a:pPr>
            <a:endParaRPr lang="ja-JP" altLang="en-US" dirty="0"/>
          </a:p>
        </p:txBody>
      </p:sp>
    </p:spTree>
    <p:extLst>
      <p:ext uri="{BB962C8B-B14F-4D97-AF65-F5344CB8AC3E}">
        <p14:creationId xmlns:p14="http://schemas.microsoft.com/office/powerpoint/2010/main" val="3763878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a:t>
            </a:r>
            <a:r>
              <a:rPr lang="en-US" altLang="ja-JP" dirty="0"/>
              <a:t>2</a:t>
            </a:r>
            <a:r>
              <a:rPr lang="en-US" dirty="0"/>
              <a:t> </a:t>
            </a:r>
            <a:r>
              <a:rPr lang="ja-JP" altLang="en-US" dirty="0"/>
              <a:t>テーブル・ファイル一覧</a:t>
            </a:r>
            <a:endParaRPr dirty="0"/>
          </a:p>
        </p:txBody>
      </p:sp>
      <p:pic>
        <p:nvPicPr>
          <p:cNvPr id="26626" name="Picture 2" descr="テーブル一覧（サンプル）">
            <a:extLst>
              <a:ext uri="{FF2B5EF4-FFF2-40B4-BE49-F238E27FC236}">
                <a16:creationId xmlns:a16="http://schemas.microsoft.com/office/drawing/2014/main" id="{CC867935-FAED-AC08-059A-5069853909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737937"/>
            <a:ext cx="8229600" cy="225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955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a:t>
            </a:r>
            <a:r>
              <a:rPr lang="en-US" altLang="ja-JP" dirty="0"/>
              <a:t>2</a:t>
            </a:r>
            <a:r>
              <a:rPr lang="en-US" dirty="0"/>
              <a:t> </a:t>
            </a:r>
            <a:r>
              <a:rPr lang="ja-JP" altLang="en-US" dirty="0"/>
              <a:t>テーブル・ファイル一覧</a:t>
            </a:r>
            <a:endParaRPr dirty="0"/>
          </a:p>
        </p:txBody>
      </p:sp>
      <p:sp>
        <p:nvSpPr>
          <p:cNvPr id="3" name="コンテンツ プレースホルダー 2">
            <a:extLst>
              <a:ext uri="{FF2B5EF4-FFF2-40B4-BE49-F238E27FC236}">
                <a16:creationId xmlns:a16="http://schemas.microsoft.com/office/drawing/2014/main" id="{55B3FD71-9E3B-260E-FE27-3CF2AA965D2C}"/>
              </a:ext>
            </a:extLst>
          </p:cNvPr>
          <p:cNvSpPr>
            <a:spLocks noGrp="1"/>
          </p:cNvSpPr>
          <p:nvPr>
            <p:ph idx="1"/>
          </p:nvPr>
        </p:nvSpPr>
        <p:spPr/>
        <p:txBody>
          <a:bodyPr>
            <a:normAutofit fontScale="70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前述したテーブル関連図をもとに、主要なテーブルを一覧にまとめた資料。</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下記のように作られ方からテーブルを分類しておくと、設計工程で</a:t>
            </a:r>
            <a:r>
              <a:rPr lang="en-US" altLang="ja-JP" b="0" i="0" dirty="0">
                <a:solidFill>
                  <a:srgbClr val="3E3E3E"/>
                </a:solidFill>
                <a:effectLst/>
                <a:latin typeface="メイリオ" panose="020B0604030504040204" pitchFamily="50" charset="-128"/>
                <a:ea typeface="メイリオ" panose="020B0604030504040204" pitchFamily="50" charset="-128"/>
              </a:rPr>
              <a:t>CRUD</a:t>
            </a:r>
            <a:r>
              <a:rPr lang="ja-JP" altLang="en-US" b="0" i="0" dirty="0">
                <a:solidFill>
                  <a:srgbClr val="3E3E3E"/>
                </a:solidFill>
                <a:effectLst/>
                <a:latin typeface="メイリオ" panose="020B0604030504040204" pitchFamily="50" charset="-128"/>
                <a:ea typeface="メイリオ" panose="020B0604030504040204" pitchFamily="50" charset="-128"/>
              </a:rPr>
              <a:t>図を整理する際に役立つ。種別の意味合いは下記の通り。</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イベント系</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受注、発注などの業務活動によって発生・増加する情報を管理するテーブル</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リソース系</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商品マスタ・倉庫マスタ等、イベント系テーブルから参照される実際に存在するモノを管理するテーブル</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サマリ系</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売上高など、業務活動によって発生した情報の集計結果を管理するテーブル</a:t>
            </a:r>
          </a:p>
          <a:p>
            <a:endParaRPr kumimoji="1" lang="ja-JP" altLang="en-US" dirty="0"/>
          </a:p>
        </p:txBody>
      </p:sp>
    </p:spTree>
    <p:extLst>
      <p:ext uri="{BB962C8B-B14F-4D97-AF65-F5344CB8AC3E}">
        <p14:creationId xmlns:p14="http://schemas.microsoft.com/office/powerpoint/2010/main" val="306344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a:t>
            </a:r>
            <a:r>
              <a:rPr lang="en-US" altLang="ja-JP" dirty="0"/>
              <a:t>3</a:t>
            </a:r>
            <a:r>
              <a:rPr lang="en-US" dirty="0"/>
              <a:t> </a:t>
            </a:r>
            <a:r>
              <a:rPr lang="ja-JP" altLang="en-US" dirty="0"/>
              <a:t>テーブル・ファイル定義</a:t>
            </a:r>
            <a:endParaRPr dirty="0"/>
          </a:p>
        </p:txBody>
      </p:sp>
      <p:pic>
        <p:nvPicPr>
          <p:cNvPr id="28674" name="Picture 2" descr="テーブル定義書（サンプル）">
            <a:extLst>
              <a:ext uri="{FF2B5EF4-FFF2-40B4-BE49-F238E27FC236}">
                <a16:creationId xmlns:a16="http://schemas.microsoft.com/office/drawing/2014/main" id="{25FD7B4D-9700-7D99-DF54-94694F1E65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169079"/>
            <a:ext cx="8229600" cy="138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57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a:t>
            </a:r>
            <a:r>
              <a:rPr lang="en-US" altLang="ja-JP" dirty="0"/>
              <a:t>3</a:t>
            </a:r>
            <a:r>
              <a:rPr lang="en-US" dirty="0"/>
              <a:t> </a:t>
            </a:r>
            <a:r>
              <a:rPr lang="ja-JP" altLang="en-US" dirty="0"/>
              <a:t>テーブル・ファイル定義</a:t>
            </a:r>
            <a:endParaRPr dirty="0"/>
          </a:p>
        </p:txBody>
      </p:sp>
      <p:sp>
        <p:nvSpPr>
          <p:cNvPr id="3" name="コンテンツ プレースホルダー 2">
            <a:extLst>
              <a:ext uri="{FF2B5EF4-FFF2-40B4-BE49-F238E27FC236}">
                <a16:creationId xmlns:a16="http://schemas.microsoft.com/office/drawing/2014/main" id="{57ECAF09-566F-BD36-1084-C54DBFDF97C6}"/>
              </a:ext>
            </a:extLst>
          </p:cNvPr>
          <p:cNvSpPr>
            <a:spLocks noGrp="1"/>
          </p:cNvSpPr>
          <p:nvPr>
            <p:ph idx="1"/>
          </p:nvPr>
        </p:nvSpPr>
        <p:spPr/>
        <p:txBody>
          <a:bodyPr>
            <a:normAutofit fontScale="92500"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前述したテーブル一覧を元にテーブル内の主要なデータ項目を一覧にまとめた資料。</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主要な項目は業務担当者にヒアリングをしたり、業務資料を提供してもらいながら整理をしていく。</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要件定義工程では必要なディスク量を見積る必要があるため、下記内容ぐらいはテーブル毎に整理した方が良いだろう。</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・およその項目数と桁数</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・保管期間</a:t>
            </a:r>
          </a:p>
          <a:p>
            <a:endParaRPr kumimoji="1" lang="ja-JP" altLang="en-US" dirty="0"/>
          </a:p>
        </p:txBody>
      </p:sp>
    </p:spTree>
    <p:extLst>
      <p:ext uri="{BB962C8B-B14F-4D97-AF65-F5344CB8AC3E}">
        <p14:creationId xmlns:p14="http://schemas.microsoft.com/office/powerpoint/2010/main" val="2742093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2.6</a:t>
            </a:r>
            <a:r>
              <a:rPr lang="ja-JP" altLang="en-US" dirty="0"/>
              <a:t> </a:t>
            </a:r>
            <a:r>
              <a:rPr dirty="0" err="1"/>
              <a:t>外部インターフェース要件</a:t>
            </a:r>
            <a:endParaRPr dirty="0"/>
          </a:p>
        </p:txBody>
      </p:sp>
      <p:sp>
        <p:nvSpPr>
          <p:cNvPr id="3" name="Content Placeholder 2"/>
          <p:cNvSpPr>
            <a:spLocks noGrp="1"/>
          </p:cNvSpPr>
          <p:nvPr>
            <p:ph idx="1"/>
          </p:nvPr>
        </p:nvSpPr>
        <p:spPr/>
        <p:txBody>
          <a:bodyPr>
            <a:normAutofit fontScale="92500"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システムを構築する上で必要な外部システムとの連携（インターフェース）について整理する。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要件定義で外部インターフェースを整理するのは、インターフェースの数に比例して改修箇所やテスト範囲が拡大し、見積りのブレにつながるからである。</a:t>
            </a:r>
          </a:p>
          <a:p>
            <a:pPr algn="l"/>
            <a:r>
              <a:rPr lang="en-US" altLang="ja-JP" b="0" i="0" dirty="0">
                <a:solidFill>
                  <a:srgbClr val="3E3E3E"/>
                </a:solidFill>
                <a:effectLst/>
                <a:latin typeface="メイリオ" panose="020B0604030504040204" pitchFamily="50" charset="-128"/>
                <a:ea typeface="メイリオ" panose="020B0604030504040204" pitchFamily="50" charset="-128"/>
              </a:rPr>
              <a:t>2-6-1.</a:t>
            </a:r>
            <a:r>
              <a:rPr lang="ja-JP" altLang="en-US" b="0" i="0" dirty="0">
                <a:solidFill>
                  <a:srgbClr val="3E3E3E"/>
                </a:solidFill>
                <a:effectLst/>
                <a:latin typeface="メイリオ" panose="020B0604030504040204" pitchFamily="50" charset="-128"/>
                <a:ea typeface="メイリオ" panose="020B0604030504040204" pitchFamily="50" charset="-128"/>
              </a:rPr>
              <a:t>外部システム関連図</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2-6-2.</a:t>
            </a:r>
            <a:r>
              <a:rPr lang="ja-JP" altLang="en-US" b="0" i="0" dirty="0">
                <a:solidFill>
                  <a:srgbClr val="3E3E3E"/>
                </a:solidFill>
                <a:effectLst/>
                <a:latin typeface="メイリオ" panose="020B0604030504040204" pitchFamily="50" charset="-128"/>
                <a:ea typeface="メイリオ" panose="020B0604030504040204" pitchFamily="50" charset="-128"/>
              </a:rPr>
              <a:t>外部インターフェース一覧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2-6-3.</a:t>
            </a:r>
            <a:r>
              <a:rPr lang="ja-JP" altLang="en-US" b="0" i="0" dirty="0">
                <a:solidFill>
                  <a:srgbClr val="3E3E3E"/>
                </a:solidFill>
                <a:effectLst/>
                <a:latin typeface="メイリオ" panose="020B0604030504040204" pitchFamily="50" charset="-128"/>
                <a:ea typeface="メイリオ" panose="020B0604030504040204" pitchFamily="50" charset="-128"/>
              </a:rPr>
              <a:t>外部インターフェース定義書</a:t>
            </a:r>
          </a:p>
          <a:p>
            <a:pPr marL="0" indent="0">
              <a:buNone/>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2.6.1</a:t>
            </a:r>
            <a:r>
              <a:rPr lang="ja-JP" altLang="en-US" dirty="0"/>
              <a:t> </a:t>
            </a:r>
            <a:r>
              <a:rPr dirty="0" err="1"/>
              <a:t>外部</a:t>
            </a:r>
            <a:r>
              <a:rPr lang="ja-JP" altLang="en-US" dirty="0"/>
              <a:t>システム関連図</a:t>
            </a:r>
            <a:endParaRPr dirty="0"/>
          </a:p>
        </p:txBody>
      </p:sp>
      <p:pic>
        <p:nvPicPr>
          <p:cNvPr id="30722" name="Picture 2" descr="外部システム関連図（サンプル）">
            <a:extLst>
              <a:ext uri="{FF2B5EF4-FFF2-40B4-BE49-F238E27FC236}">
                <a16:creationId xmlns:a16="http://schemas.microsoft.com/office/drawing/2014/main" id="{F31884C0-D337-DDFB-4DE8-1E6A101798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0222" y="1600200"/>
            <a:ext cx="628355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551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2.6.1</a:t>
            </a:r>
            <a:r>
              <a:rPr lang="ja-JP" altLang="en-US" dirty="0"/>
              <a:t> </a:t>
            </a:r>
            <a:r>
              <a:rPr dirty="0" err="1"/>
              <a:t>外部</a:t>
            </a:r>
            <a:r>
              <a:rPr lang="ja-JP" altLang="en-US" dirty="0"/>
              <a:t>システム関連図</a:t>
            </a:r>
            <a:endParaRPr dirty="0"/>
          </a:p>
        </p:txBody>
      </p:sp>
      <p:sp>
        <p:nvSpPr>
          <p:cNvPr id="3" name="コンテンツ プレースホルダー 2">
            <a:extLst>
              <a:ext uri="{FF2B5EF4-FFF2-40B4-BE49-F238E27FC236}">
                <a16:creationId xmlns:a16="http://schemas.microsoft.com/office/drawing/2014/main" id="{42BF5066-AEBD-E059-34ED-F1CF3FF69030}"/>
              </a:ext>
            </a:extLst>
          </p:cNvPr>
          <p:cNvSpPr>
            <a:spLocks noGrp="1"/>
          </p:cNvSpPr>
          <p:nvPr>
            <p:ph idx="1"/>
          </p:nvPr>
        </p:nvSpPr>
        <p:spPr/>
        <p:txBody>
          <a:bodyPr>
            <a:normAutofit fontScale="85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関連システムとのデータ連携を図解した資料。</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今回のシステム開発対象を色分けし（上記の場合は受注管理システム）、どのシステムに影響を及ぼす可能性があるのかを整理する。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例えば、上記図でいうと「集配信システム」は、受注管理システムと直接的なインターフェースがあるわけではない。だが、もし両システム間にある「販売管理システム」がデータを横流ししているだけならば集配信システムまでのテストをしておく方が無難だろう。</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外部システム関連図を整理することでこういったリスクに気付くことができる。</a:t>
            </a:r>
          </a:p>
          <a:p>
            <a:endParaRPr kumimoji="1" lang="ja-JP" altLang="en-US" dirty="0"/>
          </a:p>
        </p:txBody>
      </p:sp>
    </p:spTree>
    <p:extLst>
      <p:ext uri="{BB962C8B-B14F-4D97-AF65-F5344CB8AC3E}">
        <p14:creationId xmlns:p14="http://schemas.microsoft.com/office/powerpoint/2010/main" val="307397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2.6.2</a:t>
            </a:r>
            <a:r>
              <a:rPr lang="ja-JP" altLang="en-US" dirty="0"/>
              <a:t> </a:t>
            </a:r>
            <a:r>
              <a:rPr dirty="0" err="1"/>
              <a:t>外部</a:t>
            </a:r>
            <a:r>
              <a:rPr lang="ja-JP" altLang="en-US" dirty="0"/>
              <a:t>インターフェース一覧</a:t>
            </a:r>
            <a:endParaRPr dirty="0"/>
          </a:p>
        </p:txBody>
      </p:sp>
      <p:pic>
        <p:nvPicPr>
          <p:cNvPr id="33794" name="Picture 2" descr="外部インターフェース一覧（サンプル）">
            <a:extLst>
              <a:ext uri="{FF2B5EF4-FFF2-40B4-BE49-F238E27FC236}">
                <a16:creationId xmlns:a16="http://schemas.microsoft.com/office/drawing/2014/main" id="{0CD86D8B-F6A2-189E-C099-22ABBBC051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4033" y="1600200"/>
            <a:ext cx="739593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857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2.6.2</a:t>
            </a:r>
            <a:r>
              <a:rPr lang="ja-JP" altLang="en-US" dirty="0"/>
              <a:t> </a:t>
            </a:r>
            <a:r>
              <a:rPr dirty="0" err="1"/>
              <a:t>外部</a:t>
            </a:r>
            <a:r>
              <a:rPr lang="ja-JP" altLang="en-US" dirty="0"/>
              <a:t>インターフェース一覧</a:t>
            </a:r>
            <a:endParaRPr dirty="0"/>
          </a:p>
        </p:txBody>
      </p:sp>
      <p:sp>
        <p:nvSpPr>
          <p:cNvPr id="3" name="コンテンツ プレースホルダー 2">
            <a:extLst>
              <a:ext uri="{FF2B5EF4-FFF2-40B4-BE49-F238E27FC236}">
                <a16:creationId xmlns:a16="http://schemas.microsoft.com/office/drawing/2014/main" id="{96AE8663-C267-BC99-2D87-29E3EAF95221}"/>
              </a:ext>
            </a:extLst>
          </p:cNvPr>
          <p:cNvSpPr>
            <a:spLocks noGrp="1"/>
          </p:cNvSpPr>
          <p:nvPr>
            <p:ph idx="1"/>
          </p:nvPr>
        </p:nvSpPr>
        <p:spPr/>
        <p:txBody>
          <a:bodyPr>
            <a:normAutofit fontScale="85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関連システムとのデータ連携を一覧にまとめた資料。</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見積りに影響しやすいので</a:t>
            </a:r>
            <a:r>
              <a:rPr lang="en-US" altLang="ja-JP" b="0" i="0" dirty="0">
                <a:solidFill>
                  <a:srgbClr val="3E3E3E"/>
                </a:solidFill>
                <a:effectLst/>
                <a:latin typeface="メイリオ" panose="020B0604030504040204" pitchFamily="50" charset="-128"/>
                <a:ea typeface="メイリオ" panose="020B0604030504040204" pitchFamily="50" charset="-128"/>
              </a:rPr>
              <a:t>5W2H</a:t>
            </a:r>
            <a:r>
              <a:rPr lang="ja-JP" altLang="en-US" b="0" i="0" dirty="0">
                <a:solidFill>
                  <a:srgbClr val="3E3E3E"/>
                </a:solidFill>
                <a:effectLst/>
                <a:latin typeface="メイリオ" panose="020B0604030504040204" pitchFamily="50" charset="-128"/>
                <a:ea typeface="メイリオ" panose="020B0604030504040204" pitchFamily="50" charset="-128"/>
              </a:rPr>
              <a:t>で整理しておきたい。</a:t>
            </a:r>
          </a:p>
          <a:p>
            <a:pPr algn="l"/>
            <a:r>
              <a:rPr lang="en-US" altLang="ja-JP" b="1" i="0" dirty="0">
                <a:solidFill>
                  <a:srgbClr val="3E3E3E"/>
                </a:solidFill>
                <a:effectLst/>
                <a:latin typeface="メイリオ" panose="020B0604030504040204" pitchFamily="50" charset="-128"/>
                <a:ea typeface="メイリオ" panose="020B0604030504040204" pitchFamily="50" charset="-128"/>
              </a:rPr>
              <a:t>5W2H</a:t>
            </a:r>
            <a:r>
              <a:rPr lang="ja-JP" altLang="en-US" b="1" i="0" dirty="0">
                <a:solidFill>
                  <a:srgbClr val="3E3E3E"/>
                </a:solidFill>
                <a:effectLst/>
                <a:latin typeface="メイリオ" panose="020B0604030504040204" pitchFamily="50" charset="-128"/>
                <a:ea typeface="メイリオ" panose="020B0604030504040204" pitchFamily="50" charset="-128"/>
              </a:rPr>
              <a:t>の観点</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What</a:t>
            </a:r>
            <a:r>
              <a:rPr lang="ja-JP" altLang="en-US" b="0" i="0" dirty="0">
                <a:solidFill>
                  <a:srgbClr val="3E3E3E"/>
                </a:solidFill>
                <a:effectLst/>
                <a:latin typeface="メイリオ" panose="020B0604030504040204" pitchFamily="50" charset="-128"/>
                <a:ea typeface="メイリオ" panose="020B0604030504040204" pitchFamily="50" charset="-128"/>
              </a:rPr>
              <a:t>：データ形式等（</a:t>
            </a:r>
            <a:r>
              <a:rPr lang="en-US" altLang="ja-JP" b="0" i="0" dirty="0">
                <a:solidFill>
                  <a:srgbClr val="3E3E3E"/>
                </a:solidFill>
                <a:effectLst/>
                <a:latin typeface="メイリオ" panose="020B0604030504040204" pitchFamily="50" charset="-128"/>
                <a:ea typeface="メイリオ" panose="020B0604030504040204" pitchFamily="50" charset="-128"/>
              </a:rPr>
              <a:t>XML</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TEXT</a:t>
            </a:r>
            <a:r>
              <a:rPr lang="ja-JP" altLang="en-US" b="0" i="0" dirty="0">
                <a:solidFill>
                  <a:srgbClr val="3E3E3E"/>
                </a:solidFill>
                <a:effectLst/>
                <a:latin typeface="メイリオ" panose="020B0604030504040204" pitchFamily="50" charset="-128"/>
                <a:ea typeface="メイリオ" panose="020B0604030504040204" pitchFamily="50" charset="-128"/>
              </a:rPr>
              <a:t>等）</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Who</a:t>
            </a:r>
            <a:r>
              <a:rPr lang="ja-JP" altLang="en-US" b="0" i="0" dirty="0">
                <a:solidFill>
                  <a:srgbClr val="3E3E3E"/>
                </a:solidFill>
                <a:effectLst/>
                <a:latin typeface="メイリオ" panose="020B0604030504040204" pitchFamily="50" charset="-128"/>
                <a:ea typeface="メイリオ" panose="020B0604030504040204" pitchFamily="50" charset="-128"/>
              </a:rPr>
              <a:t>：入出力するのはどの機能か</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When</a:t>
            </a:r>
            <a:r>
              <a:rPr lang="ja-JP" altLang="en-US" b="0" i="0" dirty="0">
                <a:solidFill>
                  <a:srgbClr val="3E3E3E"/>
                </a:solidFill>
                <a:effectLst/>
                <a:latin typeface="メイリオ" panose="020B0604030504040204" pitchFamily="50" charset="-128"/>
                <a:ea typeface="メイリオ" panose="020B0604030504040204" pitchFamily="50" charset="-128"/>
              </a:rPr>
              <a:t>：送受信の頻度やタイミング</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Where</a:t>
            </a:r>
            <a:r>
              <a:rPr lang="ja-JP" altLang="en-US" b="0" i="0" dirty="0">
                <a:solidFill>
                  <a:srgbClr val="3E3E3E"/>
                </a:solidFill>
                <a:effectLst/>
                <a:latin typeface="メイリオ" panose="020B0604030504040204" pitchFamily="50" charset="-128"/>
                <a:ea typeface="メイリオ" panose="020B0604030504040204" pitchFamily="50" charset="-128"/>
              </a:rPr>
              <a:t>：入出力するのはどのシステムか</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Why</a:t>
            </a:r>
            <a:r>
              <a:rPr lang="ja-JP" altLang="en-US" b="0" i="0" dirty="0">
                <a:solidFill>
                  <a:srgbClr val="3E3E3E"/>
                </a:solidFill>
                <a:effectLst/>
                <a:latin typeface="メイリオ" panose="020B0604030504040204" pitchFamily="50" charset="-128"/>
                <a:ea typeface="メイリオ" panose="020B0604030504040204" pitchFamily="50" charset="-128"/>
              </a:rPr>
              <a:t>：なぜ必要なデータなのか</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How</a:t>
            </a:r>
            <a:r>
              <a:rPr lang="ja-JP" altLang="en-US" b="0" i="0" dirty="0">
                <a:solidFill>
                  <a:srgbClr val="3E3E3E"/>
                </a:solidFill>
                <a:effectLst/>
                <a:latin typeface="メイリオ" panose="020B0604030504040204" pitchFamily="50" charset="-128"/>
                <a:ea typeface="メイリオ" panose="020B0604030504040204" pitchFamily="50" charset="-128"/>
              </a:rPr>
              <a:t>：送受信手段（</a:t>
            </a:r>
            <a:r>
              <a:rPr lang="en-US" altLang="ja-JP" b="0" i="0" dirty="0">
                <a:solidFill>
                  <a:srgbClr val="3E3E3E"/>
                </a:solidFill>
                <a:effectLst/>
                <a:latin typeface="メイリオ" panose="020B0604030504040204" pitchFamily="50" charset="-128"/>
                <a:ea typeface="メイリオ" panose="020B0604030504040204" pitchFamily="50" charset="-128"/>
              </a:rPr>
              <a:t>API</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FTP</a:t>
            </a: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HULFT</a:t>
            </a:r>
            <a:r>
              <a:rPr lang="ja-JP" altLang="en-US" b="0" i="0" dirty="0">
                <a:solidFill>
                  <a:srgbClr val="3E3E3E"/>
                </a:solidFill>
                <a:effectLst/>
                <a:latin typeface="メイリオ" panose="020B0604030504040204" pitchFamily="50" charset="-128"/>
                <a:ea typeface="メイリオ" panose="020B0604030504040204" pitchFamily="50" charset="-128"/>
              </a:rPr>
              <a:t>等）</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How many</a:t>
            </a:r>
            <a:r>
              <a:rPr lang="ja-JP" altLang="en-US" b="0" i="0" dirty="0">
                <a:solidFill>
                  <a:srgbClr val="3E3E3E"/>
                </a:solidFill>
                <a:effectLst/>
                <a:latin typeface="メイリオ" panose="020B0604030504040204" pitchFamily="50" charset="-128"/>
                <a:ea typeface="メイリオ" panose="020B0604030504040204" pitchFamily="50" charset="-128"/>
              </a:rPr>
              <a:t>：データ量</a:t>
            </a:r>
          </a:p>
          <a:p>
            <a:endParaRPr kumimoji="1" lang="ja-JP" altLang="en-US" dirty="0"/>
          </a:p>
        </p:txBody>
      </p:sp>
    </p:spTree>
    <p:extLst>
      <p:ext uri="{BB962C8B-B14F-4D97-AF65-F5344CB8AC3E}">
        <p14:creationId xmlns:p14="http://schemas.microsoft.com/office/powerpoint/2010/main" val="3563363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2.6.3</a:t>
            </a:r>
            <a:r>
              <a:rPr lang="ja-JP" altLang="en-US" dirty="0"/>
              <a:t> </a:t>
            </a:r>
            <a:r>
              <a:rPr dirty="0" err="1"/>
              <a:t>外部</a:t>
            </a:r>
            <a:r>
              <a:rPr lang="ja-JP" altLang="en-US" dirty="0"/>
              <a:t>インターフェース定義書</a:t>
            </a:r>
            <a:endParaRPr dirty="0"/>
          </a:p>
        </p:txBody>
      </p:sp>
      <p:pic>
        <p:nvPicPr>
          <p:cNvPr id="34818" name="Picture 2" descr="外部インターフェース定義書（サンプル）">
            <a:extLst>
              <a:ext uri="{FF2B5EF4-FFF2-40B4-BE49-F238E27FC236}">
                <a16:creationId xmlns:a16="http://schemas.microsoft.com/office/drawing/2014/main" id="{C1E1955B-F0AA-4DD0-87DF-077629EABD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961160"/>
            <a:ext cx="8229600" cy="180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32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1.1 </a:t>
            </a:r>
            <a:r>
              <a:rPr lang="ja-JP" altLang="en-US" dirty="0"/>
              <a:t>システム化の目的・背景・狙い</a:t>
            </a:r>
            <a:endParaRPr dirty="0"/>
          </a:p>
        </p:txBody>
      </p:sp>
      <p:sp>
        <p:nvSpPr>
          <p:cNvPr id="3" name="Content Placeholder 2"/>
          <p:cNvSpPr>
            <a:spLocks noGrp="1"/>
          </p:cNvSpPr>
          <p:nvPr>
            <p:ph idx="1"/>
          </p:nvPr>
        </p:nvSpPr>
        <p:spPr/>
        <p:txBody>
          <a:bodyPr>
            <a:normAutofit fontScale="47500" lnSpcReduction="20000"/>
          </a:bodyPr>
          <a:lstStyle/>
          <a:p>
            <a:r>
              <a:rPr lang="ja-JP" altLang="en-US" sz="5800" b="1" dirty="0">
                <a:solidFill>
                  <a:srgbClr val="3E3E3E"/>
                </a:solidFill>
                <a:latin typeface="メイリオ" panose="020B0604030504040204" pitchFamily="50" charset="-128"/>
                <a:ea typeface="メイリオ" panose="020B0604030504040204" pitchFamily="50" charset="-128"/>
              </a:rPr>
              <a:t>背景</a:t>
            </a:r>
          </a:p>
          <a:p>
            <a:pPr marL="0" indent="0">
              <a:buNone/>
            </a:pPr>
            <a:endParaRPr lang="ja-JP" altLang="en-US" dirty="0"/>
          </a:p>
          <a:p>
            <a:pPr marL="0" indent="0">
              <a:buFont typeface="Arial"/>
              <a:buNone/>
            </a:pPr>
            <a:r>
              <a:rPr lang="ja-JP" altLang="en-US" sz="4600" dirty="0">
                <a:solidFill>
                  <a:srgbClr val="3E3E3E"/>
                </a:solidFill>
                <a:latin typeface="メイリオ" panose="020B0604030504040204" pitchFamily="50" charset="-128"/>
                <a:ea typeface="メイリオ" panose="020B0604030504040204" pitchFamily="50" charset="-128"/>
              </a:rPr>
              <a:t>・前述の目的で書いた事柄がなぜ起きているのか（問題点や原因）</a:t>
            </a:r>
          </a:p>
          <a:p>
            <a:pPr marL="0" indent="0">
              <a:buFont typeface="Arial"/>
              <a:buNone/>
            </a:pPr>
            <a:endParaRPr lang="ja-JP" altLang="en-US" sz="4600" dirty="0">
              <a:solidFill>
                <a:srgbClr val="3E3E3E"/>
              </a:solidFill>
              <a:latin typeface="メイリオ" panose="020B0604030504040204" pitchFamily="50" charset="-128"/>
              <a:ea typeface="メイリオ" panose="020B0604030504040204" pitchFamily="50" charset="-128"/>
            </a:endParaRPr>
          </a:p>
          <a:p>
            <a:pPr marL="0" indent="0">
              <a:buFont typeface="Arial"/>
              <a:buNone/>
            </a:pPr>
            <a:r>
              <a:rPr lang="ja-JP" altLang="en-US" sz="4600" dirty="0">
                <a:solidFill>
                  <a:srgbClr val="3E3E3E"/>
                </a:solidFill>
                <a:latin typeface="メイリオ" panose="020B0604030504040204" pitchFamily="50" charset="-128"/>
                <a:ea typeface="メイリオ" panose="020B0604030504040204" pitchFamily="50" charset="-128"/>
              </a:rPr>
              <a:t>（例）</a:t>
            </a:r>
          </a:p>
          <a:p>
            <a:pPr marL="0" indent="0">
              <a:buFont typeface="Arial"/>
              <a:buNone/>
            </a:pPr>
            <a:r>
              <a:rPr lang="ja-JP" altLang="en-US" sz="4600" dirty="0">
                <a:solidFill>
                  <a:srgbClr val="3E3E3E"/>
                </a:solidFill>
                <a:latin typeface="メイリオ" panose="020B0604030504040204" pitchFamily="50" charset="-128"/>
                <a:ea typeface="メイリオ" panose="020B0604030504040204" pitchFamily="50" charset="-128"/>
              </a:rPr>
              <a:t>・現行システムは構築から</a:t>
            </a:r>
            <a:r>
              <a:rPr lang="en-US" altLang="ja-JP" sz="4600" dirty="0">
                <a:solidFill>
                  <a:srgbClr val="3E3E3E"/>
                </a:solidFill>
                <a:latin typeface="メイリオ" panose="020B0604030504040204" pitchFamily="50" charset="-128"/>
                <a:ea typeface="メイリオ" panose="020B0604030504040204" pitchFamily="50" charset="-128"/>
              </a:rPr>
              <a:t>8</a:t>
            </a:r>
            <a:r>
              <a:rPr lang="ja-JP" altLang="en-US" sz="4600" dirty="0">
                <a:solidFill>
                  <a:srgbClr val="3E3E3E"/>
                </a:solidFill>
                <a:latin typeface="メイリオ" panose="020B0604030504040204" pitchFamily="50" charset="-128"/>
                <a:ea typeface="メイリオ" panose="020B0604030504040204" pitchFamily="50" charset="-128"/>
              </a:rPr>
              <a:t>年が経過し新たな業務への対応が困難であり、それを手作業で補っているため事務のミスが増加している</a:t>
            </a:r>
          </a:p>
          <a:p>
            <a:pPr marL="0" indent="0">
              <a:buFont typeface="Arial"/>
              <a:buNone/>
            </a:pPr>
            <a:r>
              <a:rPr lang="ja-JP" altLang="en-US" sz="4600" dirty="0">
                <a:solidFill>
                  <a:srgbClr val="3E3E3E"/>
                </a:solidFill>
                <a:latin typeface="メイリオ" panose="020B0604030504040204" pitchFamily="50" charset="-128"/>
                <a:ea typeface="メイリオ" panose="020B0604030504040204" pitchFamily="50" charset="-128"/>
              </a:rPr>
              <a:t>・新業務に関する事務の比率が増加しており、今後さらに事務負担の増大が予想される</a:t>
            </a:r>
          </a:p>
          <a:p>
            <a:pPr marL="0" indent="0">
              <a:buFont typeface="Arial"/>
              <a:buNone/>
            </a:pPr>
            <a:r>
              <a:rPr lang="ja-JP" altLang="en-US" sz="4600" dirty="0">
                <a:solidFill>
                  <a:srgbClr val="3E3E3E"/>
                </a:solidFill>
                <a:latin typeface="メイリオ" panose="020B0604030504040204" pitchFamily="50" charset="-128"/>
                <a:ea typeface="メイリオ" panose="020B0604030504040204" pitchFamily="50" charset="-128"/>
              </a:rPr>
              <a:t>・現行システムのインフラの多くは既にサポート期間が終了しており、維持管理上の深刻な課題となっている</a:t>
            </a:r>
            <a:endParaRPr sz="4600" dirty="0">
              <a:solidFill>
                <a:srgbClr val="3E3E3E"/>
              </a:solidFill>
              <a:latin typeface="メイリオ" panose="020B0604030504040204" pitchFamily="50" charset="-128"/>
              <a:ea typeface="メイリオ" panose="020B0604030504040204" pitchFamily="50"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t>2.6.3</a:t>
            </a:r>
            <a:r>
              <a:rPr lang="ja-JP" altLang="en-US" dirty="0"/>
              <a:t> </a:t>
            </a:r>
            <a:r>
              <a:rPr dirty="0" err="1"/>
              <a:t>外部</a:t>
            </a:r>
            <a:r>
              <a:rPr lang="ja-JP" altLang="en-US" dirty="0"/>
              <a:t>インターフェース定義書</a:t>
            </a:r>
            <a:endParaRPr dirty="0"/>
          </a:p>
        </p:txBody>
      </p:sp>
      <p:sp>
        <p:nvSpPr>
          <p:cNvPr id="3" name="コンテンツ プレースホルダー 2">
            <a:extLst>
              <a:ext uri="{FF2B5EF4-FFF2-40B4-BE49-F238E27FC236}">
                <a16:creationId xmlns:a16="http://schemas.microsoft.com/office/drawing/2014/main" id="{CED4F6BF-A5DF-CFD9-F901-4B140F734A9D}"/>
              </a:ext>
            </a:extLst>
          </p:cNvPr>
          <p:cNvSpPr>
            <a:spLocks noGrp="1"/>
          </p:cNvSpPr>
          <p:nvPr>
            <p:ph idx="1"/>
          </p:nvPr>
        </p:nvSpPr>
        <p:spPr/>
        <p:txBody>
          <a:bodyPr>
            <a:normAutofit fontScale="925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関連システムとのデータのやりとりについて、主要なデータ項目を一覧にまとめた資料。</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テーブル定義と同じく、およその項目数と保管期間を整理しておく。</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なお、要件定義工程で送受信のどちら側でデータをバックアップするのかは決めておいた方が良い。一般的には受信側がバックアップを取得するが、これは受信側の障害発生時に自システム内でデータを取り込み直せたり、改修時にテストデータとして活用したり、といった理由からである。</a:t>
            </a:r>
          </a:p>
          <a:p>
            <a:endParaRPr kumimoji="1" lang="ja-JP" altLang="en-US" dirty="0"/>
          </a:p>
        </p:txBody>
      </p:sp>
    </p:spTree>
    <p:extLst>
      <p:ext uri="{BB962C8B-B14F-4D97-AF65-F5344CB8AC3E}">
        <p14:creationId xmlns:p14="http://schemas.microsoft.com/office/powerpoint/2010/main" val="19852154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ja-JP" altLang="en-US" dirty="0"/>
              <a:t>非</a:t>
            </a:r>
            <a:r>
              <a:rPr dirty="0" err="1"/>
              <a:t>機能要件</a:t>
            </a:r>
            <a:endParaRPr dirty="0"/>
          </a:p>
        </p:txBody>
      </p:sp>
    </p:spTree>
    <p:extLst>
      <p:ext uri="{BB962C8B-B14F-4D97-AF65-F5344CB8AC3E}">
        <p14:creationId xmlns:p14="http://schemas.microsoft.com/office/powerpoint/2010/main" val="1342572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dirty="0" err="1"/>
              <a:t>非機能要件</a:t>
            </a:r>
            <a:endParaRPr dirty="0"/>
          </a:p>
        </p:txBody>
      </p:sp>
      <p:sp>
        <p:nvSpPr>
          <p:cNvPr id="3" name="Content Placeholder 2"/>
          <p:cNvSpPr>
            <a:spLocks noGrp="1"/>
          </p:cNvSpPr>
          <p:nvPr>
            <p:ph idx="1"/>
          </p:nvPr>
        </p:nvSpPr>
        <p:spPr/>
        <p:txBody>
          <a:bodyPr>
            <a:normAutofit fontScale="55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機能要件と並行して「非機能要件」についても整理していく。非機能要件は軽視されがちだが事業に大きな影響を与える可能性があるため、要件定義の重要な検討事項として位置付けられている。</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セキュリティ面の事件（</a:t>
            </a:r>
            <a:r>
              <a:rPr lang="en-US" altLang="ja-JP" b="1" i="0" dirty="0">
                <a:solidFill>
                  <a:srgbClr val="3E3E3E"/>
                </a:solidFill>
                <a:effectLst/>
                <a:latin typeface="メイリオ" panose="020B0604030504040204" pitchFamily="50" charset="-128"/>
                <a:ea typeface="メイリオ" panose="020B0604030504040204" pitchFamily="50" charset="-128"/>
              </a:rPr>
              <a:t>7Pay</a:t>
            </a:r>
            <a:r>
              <a:rPr lang="ja-JP" altLang="en-US" b="1" i="0" dirty="0">
                <a:solidFill>
                  <a:srgbClr val="3E3E3E"/>
                </a:solidFill>
                <a:effectLst/>
                <a:latin typeface="メイリオ" panose="020B0604030504040204" pitchFamily="50" charset="-128"/>
                <a:ea typeface="メイリオ" panose="020B0604030504040204" pitchFamily="50" charset="-128"/>
              </a:rPr>
              <a:t>）</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2019</a:t>
            </a:r>
            <a:r>
              <a:rPr lang="ja-JP" altLang="en-US" b="0" i="0" dirty="0">
                <a:solidFill>
                  <a:srgbClr val="3E3E3E"/>
                </a:solidFill>
                <a:effectLst/>
                <a:latin typeface="メイリオ" panose="020B0604030504040204" pitchFamily="50" charset="-128"/>
                <a:ea typeface="メイリオ" panose="020B0604030504040204" pitchFamily="50" charset="-128"/>
              </a:rPr>
              <a:t>年、セブン</a:t>
            </a:r>
            <a:r>
              <a:rPr lang="en-US" altLang="ja-JP" b="0" i="0" dirty="0">
                <a:solidFill>
                  <a:srgbClr val="3E3E3E"/>
                </a:solidFill>
                <a:effectLst/>
                <a:latin typeface="メイリオ" panose="020B0604030504040204" pitchFamily="50" charset="-128"/>
                <a:ea typeface="メイリオ" panose="020B0604030504040204" pitchFamily="50" charset="-128"/>
              </a:rPr>
              <a:t>&amp;</a:t>
            </a:r>
            <a:r>
              <a:rPr lang="ja-JP" altLang="en-US" b="0" i="0" dirty="0">
                <a:solidFill>
                  <a:srgbClr val="3E3E3E"/>
                </a:solidFill>
                <a:effectLst/>
                <a:latin typeface="メイリオ" panose="020B0604030504040204" pitchFamily="50" charset="-128"/>
                <a:ea typeface="メイリオ" panose="020B0604030504040204" pitchFamily="50" charset="-128"/>
              </a:rPr>
              <a:t>アイ・ホールディングスのグループ企業が始めた</a:t>
            </a:r>
            <a:r>
              <a:rPr lang="en-US" altLang="ja-JP" b="0" i="0" dirty="0">
                <a:solidFill>
                  <a:srgbClr val="3E3E3E"/>
                </a:solidFill>
                <a:effectLst/>
                <a:latin typeface="メイリオ" panose="020B0604030504040204" pitchFamily="50" charset="-128"/>
                <a:ea typeface="メイリオ" panose="020B0604030504040204" pitchFamily="50" charset="-128"/>
              </a:rPr>
              <a:t>7Pay</a:t>
            </a:r>
            <a:r>
              <a:rPr lang="ja-JP" altLang="en-US" b="0" i="0" dirty="0">
                <a:solidFill>
                  <a:srgbClr val="3E3E3E"/>
                </a:solidFill>
                <a:effectLst/>
                <a:latin typeface="メイリオ" panose="020B0604030504040204" pitchFamily="50" charset="-128"/>
                <a:ea typeface="メイリオ" panose="020B0604030504040204" pitchFamily="50" charset="-128"/>
              </a:rPr>
              <a:t>事業は</a:t>
            </a:r>
            <a:r>
              <a:rPr lang="en-US" altLang="ja-JP" b="0" i="0" dirty="0">
                <a:solidFill>
                  <a:srgbClr val="3E3E3E"/>
                </a:solidFill>
                <a:effectLst/>
                <a:latin typeface="メイリオ" panose="020B0604030504040204" pitchFamily="50" charset="-128"/>
                <a:ea typeface="メイリオ" panose="020B0604030504040204" pitchFamily="50" charset="-128"/>
              </a:rPr>
              <a:t>30</a:t>
            </a:r>
            <a:r>
              <a:rPr lang="ja-JP" altLang="en-US" b="0" i="0" dirty="0">
                <a:solidFill>
                  <a:srgbClr val="3E3E3E"/>
                </a:solidFill>
                <a:effectLst/>
                <a:latin typeface="メイリオ" panose="020B0604030504040204" pitchFamily="50" charset="-128"/>
                <a:ea typeface="メイリオ" panose="020B0604030504040204" pitchFamily="50" charset="-128"/>
              </a:rPr>
              <a:t>億円を投じたにも関わらず、不正利用によってわずか</a:t>
            </a:r>
            <a:r>
              <a:rPr lang="en-US" altLang="ja-JP" b="0" i="0" dirty="0">
                <a:solidFill>
                  <a:srgbClr val="3E3E3E"/>
                </a:solidFill>
                <a:effectLst/>
                <a:latin typeface="メイリオ" panose="020B0604030504040204" pitchFamily="50" charset="-128"/>
                <a:ea typeface="メイリオ" panose="020B0604030504040204" pitchFamily="50" charset="-128"/>
              </a:rPr>
              <a:t>3</a:t>
            </a:r>
            <a:r>
              <a:rPr lang="ja-JP" altLang="en-US" b="0" i="0" dirty="0">
                <a:solidFill>
                  <a:srgbClr val="3E3E3E"/>
                </a:solidFill>
                <a:effectLst/>
                <a:latin typeface="メイリオ" panose="020B0604030504040204" pitchFamily="50" charset="-128"/>
                <a:ea typeface="メイリオ" panose="020B0604030504040204" pitchFamily="50" charset="-128"/>
              </a:rPr>
              <a:t>ヶ月でサービス終了となる事態となった。</a:t>
            </a:r>
          </a:p>
          <a:p>
            <a:pPr algn="l"/>
            <a:r>
              <a:rPr lang="ja-JP" altLang="en-US" b="0" i="0" dirty="0">
                <a:solidFill>
                  <a:srgbClr val="808080"/>
                </a:solidFill>
                <a:effectLst/>
                <a:latin typeface="メイリオ" panose="020B0604030504040204" pitchFamily="50" charset="-128"/>
                <a:ea typeface="メイリオ" panose="020B0604030504040204" pitchFamily="50" charset="-128"/>
              </a:rPr>
              <a:t>（参考）</a:t>
            </a:r>
            <a:r>
              <a:rPr lang="en-US" altLang="ja-JP" b="0" i="0" dirty="0">
                <a:solidFill>
                  <a:srgbClr val="1BB4D3"/>
                </a:solidFill>
                <a:effectLst/>
                <a:latin typeface="メイリオ" panose="020B0604030504040204" pitchFamily="50" charset="-128"/>
                <a:ea typeface="メイリオ" panose="020B0604030504040204" pitchFamily="50" charset="-128"/>
                <a:hlinkClick r:id="rId2" tooltip="7Pay"/>
              </a:rPr>
              <a:t>Wikipedia『7Pay』</a:t>
            </a:r>
            <a:br>
              <a:rPr lang="ja-JP" altLang="en-US" b="0" i="0" dirty="0">
                <a:solidFill>
                  <a:srgbClr val="3E3E3E"/>
                </a:solidFill>
                <a:effectLst/>
                <a:latin typeface="メイリオ" panose="020B0604030504040204" pitchFamily="50" charset="-128"/>
                <a:ea typeface="メイリオ" panose="020B0604030504040204" pitchFamily="50" charset="-128"/>
              </a:rPr>
            </a:br>
            <a:endParaRPr lang="ja-JP" altLang="en-US" b="0" i="0" dirty="0">
              <a:solidFill>
                <a:srgbClr val="3E3E3E"/>
              </a:solidFill>
              <a:effectLst/>
              <a:latin typeface="メイリオ" panose="020B0604030504040204" pitchFamily="50" charset="-128"/>
              <a:ea typeface="メイリオ" panose="020B0604030504040204" pitchFamily="50" charset="-128"/>
            </a:endParaRPr>
          </a:p>
          <a:p>
            <a:pPr algn="l"/>
            <a:r>
              <a:rPr lang="ja-JP" altLang="en-US" b="1" i="0" dirty="0">
                <a:solidFill>
                  <a:srgbClr val="3E3E3E"/>
                </a:solidFill>
                <a:effectLst/>
                <a:latin typeface="メイリオ" panose="020B0604030504040204" pitchFamily="50" charset="-128"/>
                <a:ea typeface="メイリオ" panose="020B0604030504040204" pitchFamily="50" charset="-128"/>
              </a:rPr>
              <a:t>性能面の事例</a:t>
            </a:r>
            <a:br>
              <a:rPr lang="ja-JP" altLang="en-US" b="0" i="0" dirty="0">
                <a:solidFill>
                  <a:srgbClr val="3E3E3E"/>
                </a:solidFill>
                <a:effectLst/>
                <a:latin typeface="メイリオ" panose="020B0604030504040204" pitchFamily="50" charset="-128"/>
                <a:ea typeface="メイリオ" panose="020B0604030504040204" pitchFamily="50" charset="-128"/>
              </a:rPr>
            </a:br>
            <a:r>
              <a:rPr lang="en-US" altLang="ja-JP" b="0" i="0" dirty="0">
                <a:solidFill>
                  <a:srgbClr val="3E3E3E"/>
                </a:solidFill>
                <a:effectLst/>
                <a:latin typeface="メイリオ" panose="020B0604030504040204" pitchFamily="50" charset="-128"/>
                <a:ea typeface="メイリオ" panose="020B0604030504040204" pitchFamily="50" charset="-128"/>
              </a:rPr>
              <a:t>2012</a:t>
            </a:r>
            <a:r>
              <a:rPr lang="ja-JP" altLang="en-US" b="0" i="0" dirty="0">
                <a:solidFill>
                  <a:srgbClr val="3E3E3E"/>
                </a:solidFill>
                <a:effectLst/>
                <a:latin typeface="メイリオ" panose="020B0604030504040204" pitchFamily="50" charset="-128"/>
                <a:ea typeface="メイリオ" panose="020B0604030504040204" pitchFamily="50" charset="-128"/>
              </a:rPr>
              <a:t>年のマイナビニュース記事によると、性能面では画面表示が</a:t>
            </a:r>
            <a:r>
              <a:rPr lang="en-US" altLang="ja-JP" b="0" i="0" dirty="0">
                <a:solidFill>
                  <a:srgbClr val="3E3E3E"/>
                </a:solidFill>
                <a:effectLst/>
                <a:latin typeface="メイリオ" panose="020B0604030504040204" pitchFamily="50" charset="-128"/>
                <a:ea typeface="メイリオ" panose="020B0604030504040204" pitchFamily="50" charset="-128"/>
              </a:rPr>
              <a:t>3</a:t>
            </a:r>
            <a:r>
              <a:rPr lang="ja-JP" altLang="en-US" b="0" i="0" dirty="0">
                <a:solidFill>
                  <a:srgbClr val="3E3E3E"/>
                </a:solidFill>
                <a:effectLst/>
                <a:latin typeface="メイリオ" panose="020B0604030504040204" pitchFamily="50" charset="-128"/>
                <a:ea typeface="メイリオ" panose="020B0604030504040204" pitchFamily="50" charset="-128"/>
              </a:rPr>
              <a:t>秒を超えると</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a:t>
            </a:r>
            <a:r>
              <a:rPr lang="en-US" altLang="ja-JP" b="0" i="0" dirty="0">
                <a:solidFill>
                  <a:srgbClr val="3E3E3E"/>
                </a:solidFill>
                <a:effectLst/>
                <a:latin typeface="メイリオ" panose="020B0604030504040204" pitchFamily="50" charset="-128"/>
                <a:ea typeface="メイリオ" panose="020B0604030504040204" pitchFamily="50" charset="-128"/>
              </a:rPr>
              <a:t>1</a:t>
            </a:r>
            <a:r>
              <a:rPr lang="ja-JP" altLang="en-US" b="0" i="0" dirty="0">
                <a:solidFill>
                  <a:srgbClr val="3E3E3E"/>
                </a:solidFill>
                <a:effectLst/>
                <a:latin typeface="メイリオ" panose="020B0604030504040204" pitchFamily="50" charset="-128"/>
                <a:ea typeface="メイリオ" panose="020B0604030504040204" pitchFamily="50" charset="-128"/>
              </a:rPr>
              <a:t>秒遅くなるとページビューが</a:t>
            </a:r>
            <a:r>
              <a:rPr lang="en-US" altLang="ja-JP" b="0" i="0" dirty="0">
                <a:solidFill>
                  <a:srgbClr val="3E3E3E"/>
                </a:solidFill>
                <a:effectLst/>
                <a:latin typeface="メイリオ" panose="020B0604030504040204" pitchFamily="50" charset="-128"/>
                <a:ea typeface="メイリオ" panose="020B0604030504040204" pitchFamily="50" charset="-128"/>
              </a:rPr>
              <a:t>11%</a:t>
            </a:r>
            <a:r>
              <a:rPr lang="ja-JP" altLang="en-US" b="0" i="0" dirty="0">
                <a:solidFill>
                  <a:srgbClr val="3E3E3E"/>
                </a:solidFill>
                <a:effectLst/>
                <a:latin typeface="メイリオ" panose="020B0604030504040204" pitchFamily="50" charset="-128"/>
                <a:ea typeface="メイリオ" panose="020B0604030504040204" pitchFamily="50" charset="-128"/>
              </a:rPr>
              <a:t>減少</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・顧客満足度が</a:t>
            </a:r>
            <a:r>
              <a:rPr lang="en-US" altLang="ja-JP" b="0" i="0" dirty="0">
                <a:solidFill>
                  <a:srgbClr val="3E3E3E"/>
                </a:solidFill>
                <a:effectLst/>
                <a:latin typeface="メイリオ" panose="020B0604030504040204" pitchFamily="50" charset="-128"/>
                <a:ea typeface="メイリオ" panose="020B0604030504040204" pitchFamily="50" charset="-128"/>
              </a:rPr>
              <a:t>16%</a:t>
            </a:r>
            <a:r>
              <a:rPr lang="ja-JP" altLang="en-US" b="0" i="0" dirty="0">
                <a:solidFill>
                  <a:srgbClr val="3E3E3E"/>
                </a:solidFill>
                <a:effectLst/>
                <a:latin typeface="メイリオ" panose="020B0604030504040204" pitchFamily="50" charset="-128"/>
                <a:ea typeface="メイリオ" panose="020B0604030504040204" pitchFamily="50" charset="-128"/>
              </a:rPr>
              <a:t>低下</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・コンバージョン率が</a:t>
            </a:r>
            <a:r>
              <a:rPr lang="en-US" altLang="ja-JP" b="0" i="0" dirty="0">
                <a:solidFill>
                  <a:srgbClr val="3E3E3E"/>
                </a:solidFill>
                <a:effectLst/>
                <a:latin typeface="メイリオ" panose="020B0604030504040204" pitchFamily="50" charset="-128"/>
                <a:ea typeface="メイリオ" panose="020B0604030504040204" pitchFamily="50" charset="-128"/>
              </a:rPr>
              <a:t>7%</a:t>
            </a:r>
            <a:r>
              <a:rPr lang="ja-JP" altLang="en-US" b="0" i="0" dirty="0">
                <a:solidFill>
                  <a:srgbClr val="3E3E3E"/>
                </a:solidFill>
                <a:effectLst/>
                <a:latin typeface="メイリオ" panose="020B0604030504040204" pitchFamily="50" charset="-128"/>
                <a:ea typeface="メイリオ" panose="020B0604030504040204" pitchFamily="50" charset="-128"/>
              </a:rPr>
              <a:t>減少</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というように売上に大きな影響を与える。</a:t>
            </a:r>
          </a:p>
          <a:p>
            <a:pPr algn="l"/>
            <a:r>
              <a:rPr lang="ja-JP" altLang="en-US" b="0" i="0" dirty="0">
                <a:solidFill>
                  <a:srgbClr val="808080"/>
                </a:solidFill>
                <a:effectLst/>
                <a:latin typeface="メイリオ" panose="020B0604030504040204" pitchFamily="50" charset="-128"/>
                <a:ea typeface="メイリオ" panose="020B0604030504040204" pitchFamily="50" charset="-128"/>
              </a:rPr>
              <a:t>（参考）</a:t>
            </a:r>
            <a:r>
              <a:rPr lang="ja-JP" altLang="en-US" b="0" i="0" dirty="0">
                <a:solidFill>
                  <a:srgbClr val="1BB4D3"/>
                </a:solidFill>
                <a:effectLst/>
                <a:latin typeface="メイリオ" panose="020B0604030504040204" pitchFamily="50" charset="-128"/>
                <a:ea typeface="メイリオ" panose="020B0604030504040204" pitchFamily="50" charset="-128"/>
                <a:hlinkClick r:id="rId3" tooltip="3秒が許容範囲 - Webサイトのパフォーマンスが重要な理由"/>
              </a:rPr>
              <a:t>マイナビニュース</a:t>
            </a:r>
            <a:r>
              <a:rPr lang="en-US" altLang="ja-JP" b="0" i="0" dirty="0">
                <a:solidFill>
                  <a:srgbClr val="1BB4D3"/>
                </a:solidFill>
                <a:effectLst/>
                <a:latin typeface="メイリオ" panose="020B0604030504040204" pitchFamily="50" charset="-128"/>
                <a:ea typeface="メイリオ" panose="020B0604030504040204" pitchFamily="50" charset="-128"/>
                <a:hlinkClick r:id="rId3" tooltip="3秒が許容範囲 - Webサイトのパフォーマンスが重要な理由"/>
              </a:rPr>
              <a:t>『3</a:t>
            </a:r>
            <a:r>
              <a:rPr lang="ja-JP" altLang="en-US" b="0" i="0" dirty="0">
                <a:solidFill>
                  <a:srgbClr val="1BB4D3"/>
                </a:solidFill>
                <a:effectLst/>
                <a:latin typeface="メイリオ" panose="020B0604030504040204" pitchFamily="50" charset="-128"/>
                <a:ea typeface="メイリオ" panose="020B0604030504040204" pitchFamily="50" charset="-128"/>
                <a:hlinkClick r:id="rId3" tooltip="3秒が許容範囲 - Webサイトのパフォーマンスが重要な理由"/>
              </a:rPr>
              <a:t>秒が許容範囲 </a:t>
            </a:r>
            <a:r>
              <a:rPr lang="en-US" altLang="ja-JP" b="0" i="0" dirty="0">
                <a:solidFill>
                  <a:srgbClr val="1BB4D3"/>
                </a:solidFill>
                <a:effectLst/>
                <a:latin typeface="メイリオ" panose="020B0604030504040204" pitchFamily="50" charset="-128"/>
                <a:ea typeface="メイリオ" panose="020B0604030504040204" pitchFamily="50" charset="-128"/>
                <a:hlinkClick r:id="rId3" tooltip="3秒が許容範囲 - Webサイトのパフォーマンスが重要な理由"/>
              </a:rPr>
              <a:t>– Web</a:t>
            </a:r>
            <a:r>
              <a:rPr lang="ja-JP" altLang="en-US" b="0" i="0" dirty="0">
                <a:solidFill>
                  <a:srgbClr val="1BB4D3"/>
                </a:solidFill>
                <a:effectLst/>
                <a:latin typeface="メイリオ" panose="020B0604030504040204" pitchFamily="50" charset="-128"/>
                <a:ea typeface="メイリオ" panose="020B0604030504040204" pitchFamily="50" charset="-128"/>
                <a:hlinkClick r:id="rId3" tooltip="3秒が許容範囲 - Webサイトのパフォーマンスが重要な理由"/>
              </a:rPr>
              <a:t>サイトのパフォーマンスが重要な理由</a:t>
            </a:r>
            <a:r>
              <a:rPr lang="en-US" altLang="ja-JP" b="0" i="0" dirty="0">
                <a:solidFill>
                  <a:srgbClr val="1BB4D3"/>
                </a:solidFill>
                <a:effectLst/>
                <a:latin typeface="メイリオ" panose="020B0604030504040204" pitchFamily="50" charset="-128"/>
                <a:ea typeface="メイリオ" panose="020B0604030504040204" pitchFamily="50" charset="-128"/>
                <a:hlinkClick r:id="rId3" tooltip="3秒が許容範囲 - Webサイトのパフォーマンスが重要な理由"/>
              </a:rPr>
              <a:t>』</a:t>
            </a:r>
            <a:endParaRPr lang="ja-JP" altLang="en-US" b="0" i="0" dirty="0">
              <a:solidFill>
                <a:srgbClr val="3E3E3E"/>
              </a:solidFill>
              <a:effectLst/>
              <a:latin typeface="メイリオ" panose="020B0604030504040204" pitchFamily="50" charset="-128"/>
              <a:ea typeface="メイリオ" panose="020B0604030504040204" pitchFamily="50" charset="-128"/>
            </a:endParaRPr>
          </a:p>
          <a:p>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3. </a:t>
            </a:r>
            <a:r>
              <a:rPr lang="ja-JP" altLang="en-US" dirty="0"/>
              <a:t>非機能要件</a:t>
            </a:r>
            <a:br>
              <a:rPr lang="en-US" altLang="ja-JP" dirty="0"/>
            </a:br>
            <a:r>
              <a:rPr lang="ja-JP" altLang="en-US" dirty="0"/>
              <a:t>非機能要求グレードについて</a:t>
            </a:r>
          </a:p>
        </p:txBody>
      </p:sp>
      <p:pic>
        <p:nvPicPr>
          <p:cNvPr id="36866" name="Picture 2" descr="非機能要件">
            <a:extLst>
              <a:ext uri="{FF2B5EF4-FFF2-40B4-BE49-F238E27FC236}">
                <a16:creationId xmlns:a16="http://schemas.microsoft.com/office/drawing/2014/main" id="{36AD362C-F8AD-85EE-97DE-9FE59ED489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0740"/>
            <a:ext cx="8229600" cy="438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635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3. </a:t>
            </a:r>
            <a:r>
              <a:rPr lang="ja-JP" altLang="en-US" dirty="0"/>
              <a:t>非機能要件</a:t>
            </a:r>
            <a:br>
              <a:rPr lang="en-US" altLang="ja-JP" dirty="0"/>
            </a:br>
            <a:r>
              <a:rPr lang="ja-JP" altLang="en-US" dirty="0"/>
              <a:t>非機能要求グレードについて</a:t>
            </a:r>
          </a:p>
        </p:txBody>
      </p:sp>
      <p:sp>
        <p:nvSpPr>
          <p:cNvPr id="3" name="コンテンツ プレースホルダー 2">
            <a:extLst>
              <a:ext uri="{FF2B5EF4-FFF2-40B4-BE49-F238E27FC236}">
                <a16:creationId xmlns:a16="http://schemas.microsoft.com/office/drawing/2014/main" id="{308D1AAD-C662-992A-D35C-7C52B367171A}"/>
              </a:ext>
            </a:extLst>
          </p:cNvPr>
          <p:cNvSpPr>
            <a:spLocks noGrp="1"/>
          </p:cNvSpPr>
          <p:nvPr>
            <p:ph idx="1"/>
          </p:nvPr>
        </p:nvSpPr>
        <p:spPr/>
        <p:txBody>
          <a:bodyPr>
            <a:normAutofit fontScale="92500"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非機能要求グレードを利用することで、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・可用性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・性能・拡張性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・運用・保守性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・移行性</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・セキュリティ</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・システム環境・エコロジー</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の６つに分類して整理することができる。</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６つの分類は、下記図のように細分化されているので抜け漏れの心配なく整理できる。</a:t>
            </a:r>
          </a:p>
          <a:p>
            <a:endParaRPr kumimoji="1" lang="ja-JP" altLang="en-US" dirty="0"/>
          </a:p>
        </p:txBody>
      </p:sp>
    </p:spTree>
    <p:extLst>
      <p:ext uri="{BB962C8B-B14F-4D97-AF65-F5344CB8AC3E}">
        <p14:creationId xmlns:p14="http://schemas.microsoft.com/office/powerpoint/2010/main" val="4230435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3. </a:t>
            </a:r>
            <a:r>
              <a:rPr lang="ja-JP" altLang="en-US" dirty="0"/>
              <a:t>非機能要件</a:t>
            </a:r>
            <a:br>
              <a:rPr lang="en-US" altLang="ja-JP" dirty="0"/>
            </a:br>
            <a:r>
              <a:rPr lang="ja-JP" altLang="en-US" dirty="0"/>
              <a:t>非機能要求グレードについて</a:t>
            </a:r>
          </a:p>
        </p:txBody>
      </p:sp>
      <p:pic>
        <p:nvPicPr>
          <p:cNvPr id="40962" name="Picture 2" descr="非機能要求グレード項目一覧">
            <a:extLst>
              <a:ext uri="{FF2B5EF4-FFF2-40B4-BE49-F238E27FC236}">
                <a16:creationId xmlns:a16="http://schemas.microsoft.com/office/drawing/2014/main" id="{7CC5CF71-E223-DA4C-71BA-9E508749E5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41832"/>
            <a:ext cx="8229600" cy="444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51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3. </a:t>
            </a:r>
            <a:r>
              <a:rPr lang="ja-JP" altLang="en-US" dirty="0"/>
              <a:t>非機能要件</a:t>
            </a:r>
            <a:br>
              <a:rPr lang="en-US" altLang="ja-JP" dirty="0"/>
            </a:br>
            <a:r>
              <a:rPr lang="ja-JP" altLang="en-US" dirty="0"/>
              <a:t>非機能要求グレードの使い方</a:t>
            </a:r>
          </a:p>
        </p:txBody>
      </p:sp>
      <p:pic>
        <p:nvPicPr>
          <p:cNvPr id="41988" name="Picture 4" descr="非機能要求グレード使い方">
            <a:extLst>
              <a:ext uri="{FF2B5EF4-FFF2-40B4-BE49-F238E27FC236}">
                <a16:creationId xmlns:a16="http://schemas.microsoft.com/office/drawing/2014/main" id="{91E77C54-E448-90BD-E610-0F850CAF26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4177" y="1600200"/>
            <a:ext cx="507564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441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3. </a:t>
            </a:r>
            <a:r>
              <a:rPr lang="ja-JP" altLang="en-US" dirty="0"/>
              <a:t>非機能要件</a:t>
            </a:r>
            <a:br>
              <a:rPr lang="en-US" altLang="ja-JP" dirty="0"/>
            </a:br>
            <a:r>
              <a:rPr lang="ja-JP" altLang="en-US" dirty="0"/>
              <a:t>非機能要求グレードの使い方</a:t>
            </a:r>
          </a:p>
        </p:txBody>
      </p:sp>
      <p:sp>
        <p:nvSpPr>
          <p:cNvPr id="3" name="コンテンツ プレースホルダー 2">
            <a:extLst>
              <a:ext uri="{FF2B5EF4-FFF2-40B4-BE49-F238E27FC236}">
                <a16:creationId xmlns:a16="http://schemas.microsoft.com/office/drawing/2014/main" id="{53A8F5EF-AE81-00AC-6BDA-239EE6C36A81}"/>
              </a:ext>
            </a:extLst>
          </p:cNvPr>
          <p:cNvSpPr>
            <a:spLocks noGrp="1"/>
          </p:cNvSpPr>
          <p:nvPr>
            <p:ph idx="1"/>
          </p:nvPr>
        </p:nvSpPr>
        <p:spPr/>
        <p:txBody>
          <a:bodyPr>
            <a:normAutofit fontScale="85000" lnSpcReduction="2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上の図にあるように、非機能要求グレードは３つの流れで要件を整理する。</a:t>
            </a:r>
            <a:endParaRPr lang="en-US" altLang="ja-JP" b="0" i="0" dirty="0">
              <a:solidFill>
                <a:srgbClr val="3E3E3E"/>
              </a:solidFill>
              <a:effectLst/>
              <a:latin typeface="メイリオ" panose="020B0604030504040204" pitchFamily="50" charset="-128"/>
              <a:ea typeface="メイリオ" panose="020B0604030504040204" pitchFamily="50" charset="-128"/>
            </a:endParaRPr>
          </a:p>
          <a:p>
            <a:pPr marL="0" indent="0" algn="l">
              <a:buNone/>
            </a:pPr>
            <a:r>
              <a:rPr lang="en-US" altLang="ja-JP" dirty="0">
                <a:solidFill>
                  <a:srgbClr val="3E3E3E"/>
                </a:solidFill>
                <a:latin typeface="メイリオ" panose="020B0604030504040204" pitchFamily="50" charset="-128"/>
                <a:ea typeface="メイリオ" panose="020B0604030504040204" pitchFamily="50" charset="-128"/>
              </a:rPr>
              <a:t>	</a:t>
            </a:r>
            <a:r>
              <a:rPr lang="en-US" altLang="ja-JP" b="0" i="0" dirty="0">
                <a:solidFill>
                  <a:srgbClr val="3E3E3E"/>
                </a:solidFill>
                <a:effectLst/>
                <a:latin typeface="メイリオ" panose="020B0604030504040204" pitchFamily="50" charset="-128"/>
                <a:ea typeface="メイリオ" panose="020B0604030504040204" pitchFamily="50" charset="-128"/>
              </a:rPr>
              <a:t>(1) </a:t>
            </a:r>
            <a:r>
              <a:rPr lang="ja-JP" altLang="en-US" b="0" i="0" dirty="0">
                <a:solidFill>
                  <a:srgbClr val="3E3E3E"/>
                </a:solidFill>
                <a:effectLst/>
                <a:latin typeface="メイリオ" panose="020B0604030504040204" pitchFamily="50" charset="-128"/>
                <a:ea typeface="メイリオ" panose="020B0604030504040204" pitchFamily="50" charset="-128"/>
              </a:rPr>
              <a:t>モデルシステムシートを用いて、項目毎に構</a:t>
            </a: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築システムの社会的影響度を選択する</a:t>
            </a:r>
          </a:p>
          <a:p>
            <a:pPr marL="0" indent="0" algn="l">
              <a:buNone/>
            </a:pPr>
            <a:r>
              <a:rPr lang="en-US" altLang="ja-JP" b="0" i="0" dirty="0">
                <a:solidFill>
                  <a:srgbClr val="3E3E3E"/>
                </a:solidFill>
                <a:effectLst/>
                <a:latin typeface="メイリオ" panose="020B0604030504040204" pitchFamily="50" charset="-128"/>
                <a:ea typeface="メイリオ" panose="020B0604030504040204" pitchFamily="50" charset="-128"/>
              </a:rPr>
              <a:t>	(2) </a:t>
            </a:r>
            <a:r>
              <a:rPr lang="ja-JP" altLang="en-US" b="0" i="0" dirty="0">
                <a:solidFill>
                  <a:srgbClr val="3E3E3E"/>
                </a:solidFill>
                <a:effectLst/>
                <a:latin typeface="メイリオ" panose="020B0604030504040204" pitchFamily="50" charset="-128"/>
                <a:ea typeface="メイリオ" panose="020B0604030504040204" pitchFamily="50" charset="-128"/>
              </a:rPr>
              <a:t>重要項目について、グレード表を用いて、項</a:t>
            </a: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目毎の要求レベルを設定する</a:t>
            </a:r>
            <a:endParaRPr lang="en-US" altLang="ja-JP" dirty="0">
              <a:solidFill>
                <a:srgbClr val="3E3E3E"/>
              </a:solidFill>
              <a:latin typeface="メイリオ" panose="020B0604030504040204" pitchFamily="50" charset="-128"/>
              <a:ea typeface="メイリオ" panose="020B0604030504040204" pitchFamily="50" charset="-128"/>
            </a:endParaRPr>
          </a:p>
          <a:p>
            <a:pPr marL="0" indent="0" algn="l">
              <a:buNone/>
            </a:pPr>
            <a:r>
              <a:rPr lang="en-US" altLang="ja-JP" dirty="0">
                <a:solidFill>
                  <a:srgbClr val="3E3E3E"/>
                </a:solidFill>
                <a:latin typeface="メイリオ" panose="020B0604030504040204" pitchFamily="50" charset="-128"/>
                <a:ea typeface="メイリオ" panose="020B0604030504040204" pitchFamily="50" charset="-128"/>
              </a:rPr>
              <a:t>    </a:t>
            </a:r>
            <a:r>
              <a:rPr lang="en-US" altLang="ja-JP" b="0" i="0" dirty="0">
                <a:solidFill>
                  <a:srgbClr val="3E3E3E"/>
                </a:solidFill>
                <a:effectLst/>
                <a:latin typeface="メイリオ" panose="020B0604030504040204" pitchFamily="50" charset="-128"/>
                <a:ea typeface="メイリオ" panose="020B0604030504040204" pitchFamily="50" charset="-128"/>
              </a:rPr>
              <a:t>(3) </a:t>
            </a:r>
            <a:r>
              <a:rPr lang="ja-JP" altLang="en-US" b="0" i="0" dirty="0">
                <a:solidFill>
                  <a:srgbClr val="3E3E3E"/>
                </a:solidFill>
                <a:effectLst/>
                <a:latin typeface="メイリオ" panose="020B0604030504040204" pitchFamily="50" charset="-128"/>
                <a:ea typeface="メイリオ" panose="020B0604030504040204" pitchFamily="50" charset="-128"/>
              </a:rPr>
              <a:t>重要項目以外について、項目一覧表を用いて、</a:t>
            </a:r>
            <a:r>
              <a:rPr lang="en-US" altLang="ja-JP" b="0" i="0" dirty="0">
                <a:solidFill>
                  <a:srgbClr val="3E3E3E"/>
                </a:solidFill>
                <a:effectLst/>
                <a:latin typeface="メイリオ" panose="020B0604030504040204" pitchFamily="50" charset="-128"/>
                <a:ea typeface="メイリオ" panose="020B0604030504040204" pitchFamily="50" charset="-128"/>
              </a:rPr>
              <a:t>	</a:t>
            </a:r>
            <a:r>
              <a:rPr lang="ja-JP" altLang="en-US" b="0" i="0" dirty="0">
                <a:solidFill>
                  <a:srgbClr val="3E3E3E"/>
                </a:solidFill>
                <a:effectLst/>
                <a:latin typeface="メイリオ" panose="020B0604030504040204" pitchFamily="50" charset="-128"/>
                <a:ea typeface="メイリオ" panose="020B0604030504040204" pitchFamily="50" charset="-128"/>
              </a:rPr>
              <a:t>項目毎の要求レベルを設定する</a:t>
            </a:r>
            <a:br>
              <a:rPr lang="ja-JP" altLang="en-US" b="0" i="0" dirty="0">
                <a:solidFill>
                  <a:srgbClr val="3E3E3E"/>
                </a:solidFill>
                <a:effectLst/>
                <a:latin typeface="メイリオ" panose="020B0604030504040204" pitchFamily="50" charset="-128"/>
                <a:ea typeface="メイリオ" panose="020B0604030504040204" pitchFamily="50" charset="-128"/>
              </a:rPr>
            </a:br>
            <a:endParaRPr lang="ja-JP" altLang="en-US" b="0" i="0" dirty="0">
              <a:solidFill>
                <a:srgbClr val="3E3E3E"/>
              </a:solidFill>
              <a:effectLst/>
              <a:latin typeface="メイリオ" panose="020B0604030504040204" pitchFamily="50" charset="-128"/>
              <a:ea typeface="メイリオ" panose="020B0604030504040204" pitchFamily="50" charset="-128"/>
            </a:endParaRPr>
          </a:p>
          <a:p>
            <a:pPr algn="l"/>
            <a:r>
              <a:rPr lang="ja-JP" altLang="en-US" b="0" i="0" dirty="0">
                <a:solidFill>
                  <a:srgbClr val="3E3E3E"/>
                </a:solidFill>
                <a:effectLst/>
                <a:latin typeface="メイリオ" panose="020B0604030504040204" pitchFamily="50" charset="-128"/>
                <a:ea typeface="メイリオ" panose="020B0604030504040204" pitchFamily="50" charset="-128"/>
              </a:rPr>
              <a:t>項目が多すぎて心が折れそうになるが、上記の</a:t>
            </a:r>
            <a:r>
              <a:rPr lang="en-US" altLang="ja-JP" b="0" i="0" dirty="0">
                <a:solidFill>
                  <a:srgbClr val="3E3E3E"/>
                </a:solidFill>
                <a:effectLst/>
                <a:latin typeface="メイリオ" panose="020B0604030504040204" pitchFamily="50" charset="-128"/>
                <a:ea typeface="メイリオ" panose="020B0604030504040204" pitchFamily="50" charset="-128"/>
              </a:rPr>
              <a:t>(1)</a:t>
            </a:r>
            <a:r>
              <a:rPr lang="ja-JP" altLang="en-US" b="0" i="0" dirty="0">
                <a:solidFill>
                  <a:srgbClr val="3E3E3E"/>
                </a:solidFill>
                <a:effectLst/>
                <a:latin typeface="メイリオ" panose="020B0604030504040204" pitchFamily="50" charset="-128"/>
                <a:ea typeface="メイリオ" panose="020B0604030504040204" pitchFamily="50" charset="-128"/>
              </a:rPr>
              <a:t>と</a:t>
            </a:r>
            <a:r>
              <a:rPr lang="en-US" altLang="ja-JP" b="0" i="0" dirty="0">
                <a:solidFill>
                  <a:srgbClr val="3E3E3E"/>
                </a:solidFill>
                <a:effectLst/>
                <a:latin typeface="メイリオ" panose="020B0604030504040204" pitchFamily="50" charset="-128"/>
                <a:ea typeface="メイリオ" panose="020B0604030504040204" pitchFamily="50" charset="-128"/>
              </a:rPr>
              <a:t>(2)</a:t>
            </a:r>
            <a:r>
              <a:rPr lang="ja-JP" altLang="en-US" b="0" i="0" dirty="0">
                <a:solidFill>
                  <a:srgbClr val="3E3E3E"/>
                </a:solidFill>
                <a:effectLst/>
                <a:latin typeface="メイリオ" panose="020B0604030504040204" pitchFamily="50" charset="-128"/>
                <a:ea typeface="メイリオ" panose="020B0604030504040204" pitchFamily="50" charset="-128"/>
              </a:rPr>
              <a:t>の重要項目だけでも効果は大きいので、時間が無い場合は重要項目に絞って実施したい。</a:t>
            </a:r>
          </a:p>
          <a:p>
            <a:pPr marL="0" indent="0">
              <a:buNone/>
            </a:pPr>
            <a:endParaRPr kumimoji="1" lang="ja-JP" altLang="en-US" dirty="0"/>
          </a:p>
        </p:txBody>
      </p:sp>
    </p:spTree>
    <p:extLst>
      <p:ext uri="{BB962C8B-B14F-4D97-AF65-F5344CB8AC3E}">
        <p14:creationId xmlns:p14="http://schemas.microsoft.com/office/powerpoint/2010/main" val="30665580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dirty="0" err="1"/>
              <a:t>可用性</a:t>
            </a:r>
            <a:endParaRPr dirty="0"/>
          </a:p>
        </p:txBody>
      </p:sp>
      <p:sp>
        <p:nvSpPr>
          <p:cNvPr id="3" name="Content Placeholder 2"/>
          <p:cNvSpPr>
            <a:spLocks noGrp="1"/>
          </p:cNvSpPr>
          <p:nvPr>
            <p:ph idx="1"/>
          </p:nvPr>
        </p:nvSpPr>
        <p:spPr/>
        <p:txBody>
          <a:bodyPr>
            <a:normAutofit fontScale="92500"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システムを継続的に利用するための要求。</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ハードウェアやソフトウェア起因による障害、あるいは災害等によって、予期せぬシステム停止が発生する。こういった障害の回避策あるいは影響の軽減策について、要求を整理する。</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重要項目</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・稼働率</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・目標復旧時間</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・大規模災害次の復旧</a:t>
            </a:r>
          </a:p>
          <a:p>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dirty="0" err="1"/>
              <a:t>性能・拡張性</a:t>
            </a:r>
            <a:endParaRPr dirty="0"/>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システムの性能および将来のシステム拡張に関する要求。</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重要項目</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・性能目標（レスポンスやスループット）</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・拡張性の有無（ディスク等のリソース）</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1.1 </a:t>
            </a:r>
            <a:r>
              <a:rPr lang="ja-JP" altLang="en-US" dirty="0"/>
              <a:t>システム化の目的・背景・狙い</a:t>
            </a:r>
            <a:endParaRPr dirty="0"/>
          </a:p>
        </p:txBody>
      </p:sp>
      <p:sp>
        <p:nvSpPr>
          <p:cNvPr id="3" name="Content Placeholder 2"/>
          <p:cNvSpPr>
            <a:spLocks noGrp="1"/>
          </p:cNvSpPr>
          <p:nvPr>
            <p:ph idx="1"/>
          </p:nvPr>
        </p:nvSpPr>
        <p:spPr/>
        <p:txBody>
          <a:bodyPr>
            <a:normAutofit fontScale="70000" lnSpcReduction="20000"/>
          </a:bodyPr>
          <a:lstStyle/>
          <a:p>
            <a:pPr algn="l"/>
            <a:r>
              <a:rPr lang="ja-JP" altLang="en-US" sz="4000" b="1" i="0" dirty="0">
                <a:solidFill>
                  <a:srgbClr val="3E3E3E"/>
                </a:solidFill>
                <a:effectLst/>
                <a:latin typeface="メイリオ" panose="020B0604030504040204" pitchFamily="50" charset="-128"/>
                <a:ea typeface="メイリオ" panose="020B0604030504040204" pitchFamily="50" charset="-128"/>
              </a:rPr>
              <a:t>狙い</a:t>
            </a:r>
          </a:p>
          <a:p>
            <a:pPr algn="l"/>
            <a:r>
              <a:rPr lang="ja-JP" altLang="en-US" sz="4000" b="0" i="0" dirty="0">
                <a:solidFill>
                  <a:srgbClr val="3E3E3E"/>
                </a:solidFill>
                <a:effectLst/>
                <a:latin typeface="メイリオ" panose="020B0604030504040204" pitchFamily="50" charset="-128"/>
                <a:ea typeface="メイリオ" panose="020B0604030504040204" pitchFamily="50" charset="-128"/>
              </a:rPr>
              <a:t>システム構築によってどのような効果を期待しているのか。</a:t>
            </a:r>
            <a:endParaRPr lang="en-US" altLang="ja-JP" sz="4000" dirty="0">
              <a:solidFill>
                <a:srgbClr val="3E3E3E"/>
              </a:solidFill>
              <a:latin typeface="メイリオ" panose="020B0604030504040204" pitchFamily="50" charset="-128"/>
              <a:ea typeface="メイリオ" panose="020B0604030504040204" pitchFamily="50" charset="-128"/>
            </a:endParaRPr>
          </a:p>
          <a:p>
            <a:pPr marL="0" indent="0" algn="l">
              <a:buNone/>
            </a:pPr>
            <a:endParaRPr lang="en-US" altLang="ja-JP" sz="4000" dirty="0">
              <a:solidFill>
                <a:srgbClr val="3E3E3E"/>
              </a:solidFill>
              <a:latin typeface="メイリオ" panose="020B0604030504040204" pitchFamily="50" charset="-128"/>
              <a:ea typeface="メイリオ" panose="020B0604030504040204" pitchFamily="50" charset="-128"/>
            </a:endParaRPr>
          </a:p>
          <a:p>
            <a:pPr marL="0" indent="0" algn="l">
              <a:buNone/>
            </a:pPr>
            <a:r>
              <a:rPr lang="ja-JP" altLang="en-US" sz="4000" b="0" i="0" dirty="0">
                <a:solidFill>
                  <a:srgbClr val="3E3E3E"/>
                </a:solidFill>
                <a:effectLst/>
                <a:latin typeface="メイリオ" panose="020B0604030504040204" pitchFamily="50" charset="-128"/>
                <a:ea typeface="メイリオ" panose="020B0604030504040204" pitchFamily="50" charset="-128"/>
              </a:rPr>
              <a:t>（例）</a:t>
            </a:r>
            <a:endParaRPr lang="en-US" altLang="ja-JP" sz="4000" b="0" i="0" dirty="0">
              <a:solidFill>
                <a:srgbClr val="3E3E3E"/>
              </a:solidFill>
              <a:effectLst/>
              <a:latin typeface="メイリオ" panose="020B0604030504040204" pitchFamily="50" charset="-128"/>
              <a:ea typeface="メイリオ" panose="020B0604030504040204" pitchFamily="50" charset="-128"/>
            </a:endParaRPr>
          </a:p>
          <a:p>
            <a:pPr algn="l"/>
            <a:r>
              <a:rPr lang="ja-JP" altLang="en-US" sz="4000" b="0" i="0" dirty="0">
                <a:solidFill>
                  <a:srgbClr val="3E3E3E"/>
                </a:solidFill>
                <a:effectLst/>
                <a:latin typeface="メイリオ" panose="020B0604030504040204" pitchFamily="50" charset="-128"/>
                <a:ea typeface="メイリオ" panose="020B0604030504040204" pitchFamily="50" charset="-128"/>
              </a:rPr>
              <a:t>システム化が未着手の○○業務への対応による効率化</a:t>
            </a:r>
            <a:endParaRPr lang="en-US" altLang="ja-JP" sz="4000" dirty="0">
              <a:solidFill>
                <a:srgbClr val="3E3E3E"/>
              </a:solidFill>
              <a:latin typeface="メイリオ" panose="020B0604030504040204" pitchFamily="50" charset="-128"/>
              <a:ea typeface="メイリオ" panose="020B0604030504040204" pitchFamily="50" charset="-128"/>
            </a:endParaRPr>
          </a:p>
          <a:p>
            <a:pPr algn="l"/>
            <a:r>
              <a:rPr lang="ja-JP" altLang="en-US" sz="4000" b="0" i="0" dirty="0">
                <a:solidFill>
                  <a:srgbClr val="3E3E3E"/>
                </a:solidFill>
                <a:effectLst/>
                <a:latin typeface="メイリオ" panose="020B0604030504040204" pitchFamily="50" charset="-128"/>
                <a:ea typeface="メイリオ" panose="020B0604030504040204" pitchFamily="50" charset="-128"/>
              </a:rPr>
              <a:t>上記の○○業務システムと基幹システムとのデータ連携</a:t>
            </a:r>
            <a:endParaRPr lang="en-US" altLang="ja-JP" sz="4000" dirty="0">
              <a:solidFill>
                <a:srgbClr val="3E3E3E"/>
              </a:solidFill>
              <a:latin typeface="メイリオ" panose="020B0604030504040204" pitchFamily="50" charset="-128"/>
              <a:ea typeface="メイリオ" panose="020B0604030504040204" pitchFamily="50" charset="-128"/>
            </a:endParaRPr>
          </a:p>
          <a:p>
            <a:pPr algn="l"/>
            <a:r>
              <a:rPr lang="ja-JP" altLang="en-US" sz="4000" b="0" i="0" dirty="0">
                <a:solidFill>
                  <a:srgbClr val="3E3E3E"/>
                </a:solidFill>
                <a:effectLst/>
                <a:latin typeface="メイリオ" panose="020B0604030504040204" pitchFamily="50" charset="-128"/>
                <a:ea typeface="メイリオ" panose="020B0604030504040204" pitchFamily="50" charset="-128"/>
              </a:rPr>
              <a:t>手作業によるデータ・チェック作業の自動化による人為ミスの減少</a:t>
            </a:r>
          </a:p>
        </p:txBody>
      </p:sp>
    </p:spTree>
    <p:extLst>
      <p:ext uri="{BB962C8B-B14F-4D97-AF65-F5344CB8AC3E}">
        <p14:creationId xmlns:p14="http://schemas.microsoft.com/office/powerpoint/2010/main" val="2980099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3.3 </a:t>
            </a:r>
            <a:r>
              <a:rPr dirty="0" err="1"/>
              <a:t>運用・保守性</a:t>
            </a:r>
            <a:endParaRPr dirty="0"/>
          </a:p>
        </p:txBody>
      </p:sp>
      <p:sp>
        <p:nvSpPr>
          <p:cNvPr id="3" name="Content Placeholder 2"/>
          <p:cNvSpPr>
            <a:spLocks noGrp="1"/>
          </p:cNvSpPr>
          <p:nvPr>
            <p:ph idx="1"/>
          </p:nvPr>
        </p:nvSpPr>
        <p:spPr/>
        <p:txBody>
          <a:bodyPr>
            <a:normAutofit fontScale="92500" lnSpcReduction="10000"/>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システム運用保守に関する要求。</a:t>
            </a:r>
          </a:p>
          <a:p>
            <a:pPr algn="l"/>
            <a:r>
              <a:rPr lang="ja-JP" altLang="en-US" b="0" i="0" dirty="0">
                <a:solidFill>
                  <a:srgbClr val="3E3E3E"/>
                </a:solidFill>
                <a:effectLst/>
                <a:latin typeface="メイリオ" panose="020B0604030504040204" pitchFamily="50" charset="-128"/>
                <a:ea typeface="メイリオ" panose="020B0604030504040204" pitchFamily="50" charset="-128"/>
              </a:rPr>
              <a:t>運用保守の方法や手順を整理する中で、購入機器や開発機能が追加になることがあるため、要件定義での検討が必要となる。</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重要項目</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・運用時間</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・バックアップ</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・運用監視（サーバー死活監視等）</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・マニュアル作成</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・メンテナンス許容時間</a:t>
            </a:r>
          </a:p>
          <a:p>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3.4 </a:t>
            </a:r>
            <a:r>
              <a:rPr dirty="0" err="1"/>
              <a:t>移行性</a:t>
            </a:r>
            <a:endParaRPr dirty="0"/>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現行システム資産の移行に関する要求。</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重要項目</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・移行方式の規定（一括</a:t>
            </a:r>
            <a:r>
              <a:rPr lang="en-US" altLang="ja-JP" b="0" i="0" dirty="0">
                <a:solidFill>
                  <a:srgbClr val="3E3E3E"/>
                </a:solidFill>
                <a:effectLst/>
                <a:latin typeface="メイリオ" panose="020B0604030504040204" pitchFamily="50" charset="-128"/>
                <a:ea typeface="メイリオ" panose="020B0604030504040204" pitchFamily="50" charset="-128"/>
              </a:rPr>
              <a:t>or</a:t>
            </a:r>
            <a:r>
              <a:rPr lang="ja-JP" altLang="en-US" b="0" i="0" dirty="0">
                <a:solidFill>
                  <a:srgbClr val="3E3E3E"/>
                </a:solidFill>
                <a:effectLst/>
                <a:latin typeface="メイリオ" panose="020B0604030504040204" pitchFamily="50" charset="-128"/>
                <a:ea typeface="メイリオ" panose="020B0604030504040204" pitchFamily="50" charset="-128"/>
              </a:rPr>
              <a:t>段階的）</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・移行時のシステム停止可否</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・設備やデータ移行の有無</a:t>
            </a:r>
          </a:p>
          <a:p>
            <a:pPr marL="0" indent="0">
              <a:buNone/>
            </a:pP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3.5 </a:t>
            </a:r>
            <a:r>
              <a:rPr dirty="0" err="1"/>
              <a:t>セキュリティ</a:t>
            </a:r>
            <a:endParaRPr dirty="0"/>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情報システムの安全性の確保に関する要求。</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重要項目</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・利用者の公開範囲</a:t>
            </a:r>
          </a:p>
          <a:p>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3.6 </a:t>
            </a:r>
            <a:r>
              <a:rPr dirty="0" err="1"/>
              <a:t>システム環境・エコロジ</a:t>
            </a:r>
            <a:r>
              <a:rPr dirty="0"/>
              <a:t>ー</a:t>
            </a:r>
          </a:p>
        </p:txBody>
      </p:sp>
      <p:sp>
        <p:nvSpPr>
          <p:cNvPr id="3" name="Content Placeholder 2"/>
          <p:cNvSpPr>
            <a:spLocks noGrp="1"/>
          </p:cNvSpPr>
          <p:nvPr>
            <p:ph idx="1"/>
          </p:nvPr>
        </p:nvSpPr>
        <p:spPr/>
        <p:txBody>
          <a:bodyPr/>
          <a:lstStyle/>
          <a:p>
            <a:pPr algn="l"/>
            <a:r>
              <a:rPr lang="ja-JP" altLang="en-US" b="0" i="0" dirty="0">
                <a:solidFill>
                  <a:srgbClr val="3E3E3E"/>
                </a:solidFill>
                <a:effectLst/>
                <a:latin typeface="メイリオ" panose="020B0604030504040204" pitchFamily="50" charset="-128"/>
                <a:ea typeface="メイリオ" panose="020B0604030504040204" pitchFamily="50" charset="-128"/>
              </a:rPr>
              <a:t>システム設置場所やエコロジー</a:t>
            </a:r>
            <a:r>
              <a:rPr lang="en-US" altLang="ja-JP" b="0" i="0" dirty="0">
                <a:solidFill>
                  <a:srgbClr val="3E3E3E"/>
                </a:solidFill>
                <a:effectLst/>
                <a:latin typeface="メイリオ" panose="020B0604030504040204" pitchFamily="50" charset="-128"/>
                <a:ea typeface="メイリオ" panose="020B0604030504040204" pitchFamily="50" charset="-128"/>
              </a:rPr>
              <a:t>(CO2</a:t>
            </a:r>
            <a:r>
              <a:rPr lang="ja-JP" altLang="en-US" b="0" i="0" dirty="0">
                <a:solidFill>
                  <a:srgbClr val="3E3E3E"/>
                </a:solidFill>
                <a:effectLst/>
                <a:latin typeface="メイリオ" panose="020B0604030504040204" pitchFamily="50" charset="-128"/>
                <a:ea typeface="メイリオ" panose="020B0604030504040204" pitchFamily="50" charset="-128"/>
              </a:rPr>
              <a:t>排出量や消費エネルギー等）に関する要求。</a:t>
            </a:r>
          </a:p>
          <a:p>
            <a:pPr algn="l"/>
            <a:r>
              <a:rPr lang="ja-JP" altLang="en-US" b="1" i="0" dirty="0">
                <a:solidFill>
                  <a:srgbClr val="3E3E3E"/>
                </a:solidFill>
                <a:effectLst/>
                <a:latin typeface="メイリオ" panose="020B0604030504040204" pitchFamily="50" charset="-128"/>
                <a:ea typeface="メイリオ" panose="020B0604030504040204" pitchFamily="50" charset="-128"/>
              </a:rPr>
              <a:t>重要項目</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・法律や条例などの制約有無</a:t>
            </a:r>
            <a:br>
              <a:rPr lang="ja-JP" altLang="en-US" b="0" i="0" dirty="0">
                <a:solidFill>
                  <a:srgbClr val="3E3E3E"/>
                </a:solidFill>
                <a:effectLst/>
                <a:latin typeface="メイリオ" panose="020B0604030504040204" pitchFamily="50" charset="-128"/>
                <a:ea typeface="メイリオ" panose="020B0604030504040204" pitchFamily="50" charset="-128"/>
              </a:rPr>
            </a:br>
            <a:r>
              <a:rPr lang="ja-JP" altLang="en-US" b="0" i="0" dirty="0">
                <a:solidFill>
                  <a:srgbClr val="3E3E3E"/>
                </a:solidFill>
                <a:effectLst/>
                <a:latin typeface="メイリオ" panose="020B0604030504040204" pitchFamily="50" charset="-128"/>
                <a:ea typeface="メイリオ" panose="020B0604030504040204" pitchFamily="50" charset="-128"/>
              </a:rPr>
              <a:t>・耐震の必要性</a:t>
            </a:r>
          </a:p>
          <a:p>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ja-JP" altLang="en-US" dirty="0"/>
              <a:t>共通用語集</a:t>
            </a:r>
            <a:endParaRPr dirty="0"/>
          </a:p>
        </p:txBody>
      </p:sp>
    </p:spTree>
    <p:extLst>
      <p:ext uri="{BB962C8B-B14F-4D97-AF65-F5344CB8AC3E}">
        <p14:creationId xmlns:p14="http://schemas.microsoft.com/office/powerpoint/2010/main" val="70645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rmAutofit/>
          </a:bodyPr>
          <a:lstStyle/>
          <a:p>
            <a:r>
              <a:rPr lang="en-US" altLang="ja-JP" sz="4400" dirty="0"/>
              <a:t>4.1 </a:t>
            </a:r>
            <a:r>
              <a:rPr lang="ja-JP" altLang="en-US" sz="4400" dirty="0"/>
              <a:t>サンプル</a:t>
            </a:r>
            <a:endParaRPr kumimoji="1" lang="ja-JP" altLang="en-US" dirty="0"/>
          </a:p>
        </p:txBody>
      </p:sp>
      <p:pic>
        <p:nvPicPr>
          <p:cNvPr id="5" name="コンテンツ プレースホルダー 4">
            <a:extLst>
              <a:ext uri="{FF2B5EF4-FFF2-40B4-BE49-F238E27FC236}">
                <a16:creationId xmlns:a16="http://schemas.microsoft.com/office/drawing/2014/main" id="{C77627E5-12C7-974E-A3F5-9CFDFCFC8579}"/>
              </a:ext>
            </a:extLst>
          </p:cNvPr>
          <p:cNvPicPr>
            <a:picLocks noGrp="1" noChangeAspect="1"/>
          </p:cNvPicPr>
          <p:nvPr>
            <p:ph idx="1"/>
          </p:nvPr>
        </p:nvPicPr>
        <p:blipFill>
          <a:blip r:embed="rId2"/>
          <a:stretch>
            <a:fillRect/>
          </a:stretch>
        </p:blipFill>
        <p:spPr>
          <a:xfrm>
            <a:off x="457200" y="1901740"/>
            <a:ext cx="8221034" cy="3578909"/>
          </a:xfrm>
        </p:spPr>
      </p:pic>
    </p:spTree>
    <p:extLst>
      <p:ext uri="{BB962C8B-B14F-4D97-AF65-F5344CB8AC3E}">
        <p14:creationId xmlns:p14="http://schemas.microsoft.com/office/powerpoint/2010/main" val="3638915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rmAutofit/>
          </a:bodyPr>
          <a:lstStyle/>
          <a:p>
            <a:r>
              <a:rPr lang="en-US" altLang="ja-JP" sz="4400" dirty="0"/>
              <a:t>4.2 </a:t>
            </a:r>
            <a:r>
              <a:rPr lang="ja-JP" altLang="en-US" sz="4400" dirty="0"/>
              <a:t>「共通用語集」とは何か</a:t>
            </a:r>
            <a:endParaRPr kumimoji="1" lang="ja-JP" altLang="en-US"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p:txBody>
          <a:bodyPr>
            <a:normAutofit/>
          </a:bodyPr>
          <a:lstStyle/>
          <a:p>
            <a:r>
              <a:rPr lang="ja-JP" altLang="en-US" dirty="0"/>
              <a:t>包括的なドキュメントを作る時間はない、でもステークホルダー間の無駄な認識齟齬は防ぎたい、そんなニーズに適うドキュメントが表題にある「共通用語集」になります。 </a:t>
            </a:r>
            <a:endParaRPr lang="en-US" altLang="ja-JP" dirty="0"/>
          </a:p>
          <a:p>
            <a:r>
              <a:rPr lang="ja-JP" altLang="en-US" dirty="0"/>
              <a:t>「共通用語集」とは？ </a:t>
            </a:r>
            <a:endParaRPr lang="en-US" altLang="ja-JP" dirty="0"/>
          </a:p>
          <a:p>
            <a:pPr marL="0" indent="0">
              <a:buNone/>
            </a:pPr>
            <a:r>
              <a:rPr lang="en-US" altLang="ja-JP" dirty="0"/>
              <a:t>	</a:t>
            </a:r>
            <a:r>
              <a:rPr lang="ja-JP" altLang="en-US" dirty="0"/>
              <a:t>⇒　システム開発に関連する全てのステーク</a:t>
            </a:r>
            <a:r>
              <a:rPr lang="en-US" altLang="ja-JP" dirty="0"/>
              <a:t>	</a:t>
            </a:r>
            <a:r>
              <a:rPr lang="ja-JP" altLang="en-US" dirty="0"/>
              <a:t>ホルダーがシステムにおいて関心の対象と</a:t>
            </a:r>
            <a:r>
              <a:rPr lang="en-US" altLang="ja-JP" dirty="0"/>
              <a:t>	</a:t>
            </a:r>
            <a:r>
              <a:rPr lang="ja-JP" altLang="en-US" dirty="0"/>
              <a:t>している用語、およびその定義の一覧 </a:t>
            </a:r>
            <a:endParaRPr lang="en-US" altLang="ja-JP" dirty="0"/>
          </a:p>
        </p:txBody>
      </p:sp>
    </p:spTree>
    <p:extLst>
      <p:ext uri="{BB962C8B-B14F-4D97-AF65-F5344CB8AC3E}">
        <p14:creationId xmlns:p14="http://schemas.microsoft.com/office/powerpoint/2010/main" val="1848995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rmAutofit/>
          </a:bodyPr>
          <a:lstStyle/>
          <a:p>
            <a:r>
              <a:rPr lang="en-US" altLang="ja-JP" sz="4400" dirty="0"/>
              <a:t>4.3 </a:t>
            </a:r>
            <a:r>
              <a:rPr lang="ja-JP" altLang="en-US" sz="4400" dirty="0"/>
              <a:t>「共通用語集」の作り方</a:t>
            </a:r>
            <a:endParaRPr kumimoji="1" lang="ja-JP" altLang="en-US"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a:xfrm>
            <a:off x="457200" y="2858219"/>
            <a:ext cx="8229600" cy="3267944"/>
          </a:xfrm>
        </p:spPr>
        <p:txBody>
          <a:bodyPr>
            <a:normAutofit/>
          </a:bodyPr>
          <a:lstStyle/>
          <a:p>
            <a:r>
              <a:rPr lang="ja-JP" altLang="en-US" b="0" i="0" dirty="0">
                <a:effectLst/>
                <a:latin typeface="-apple-system"/>
              </a:rPr>
              <a:t>「共通用語集」作成では、要求に出てくる「名詞」をどれだけ正確に抽出することができるか、が鍵になります。</a:t>
            </a:r>
            <a:endParaRPr lang="en-US" altLang="ja-JP" dirty="0"/>
          </a:p>
        </p:txBody>
      </p:sp>
    </p:spTree>
    <p:extLst>
      <p:ext uri="{BB962C8B-B14F-4D97-AF65-F5344CB8AC3E}">
        <p14:creationId xmlns:p14="http://schemas.microsoft.com/office/powerpoint/2010/main" val="2544586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rmAutofit/>
          </a:bodyPr>
          <a:lstStyle/>
          <a:p>
            <a:r>
              <a:rPr lang="en-US" altLang="ja-JP" sz="4400" dirty="0"/>
              <a:t>4.3.1 </a:t>
            </a:r>
            <a:r>
              <a:rPr lang="ja-JP" altLang="en-US" sz="4400" dirty="0"/>
              <a:t>要求の一覧を作成する</a:t>
            </a:r>
            <a:endParaRPr kumimoji="1" lang="ja-JP" altLang="en-US"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a:xfrm>
            <a:off x="457200" y="2858219"/>
            <a:ext cx="8229600" cy="3267944"/>
          </a:xfrm>
        </p:spPr>
        <p:txBody>
          <a:bodyPr>
            <a:normAutofit fontScale="92500" lnSpcReduction="20000"/>
          </a:bodyPr>
          <a:lstStyle/>
          <a:p>
            <a:pPr algn="l"/>
            <a:r>
              <a:rPr lang="ja-JP" altLang="en-US" b="0" i="0" dirty="0">
                <a:effectLst/>
                <a:latin typeface="-apple-system"/>
              </a:rPr>
              <a:t>例えばとあるプロジェクト管理ツールの要求が下記のようにあったとしましょう。</a:t>
            </a:r>
          </a:p>
          <a:p>
            <a:pPr marL="0" indent="0" algn="l">
              <a:buNone/>
            </a:pPr>
            <a:r>
              <a:rPr lang="ja-JP" altLang="en-US" b="0" i="0" dirty="0">
                <a:effectLst/>
                <a:latin typeface="-apple-system"/>
              </a:rPr>
              <a:t>➡管理者はプロジェクトを作成できる</a:t>
            </a:r>
          </a:p>
          <a:p>
            <a:pPr marL="0" indent="0" algn="l">
              <a:buNone/>
            </a:pPr>
            <a:r>
              <a:rPr lang="ja-JP" altLang="en-US" b="0" i="0" dirty="0">
                <a:effectLst/>
                <a:latin typeface="-apple-system"/>
              </a:rPr>
              <a:t>➡管理者はプロジェクトの状況を確認できる</a:t>
            </a:r>
          </a:p>
          <a:p>
            <a:pPr marL="0" indent="0" algn="l">
              <a:buNone/>
            </a:pPr>
            <a:r>
              <a:rPr lang="ja-JP" altLang="en-US" b="0" i="0" dirty="0">
                <a:effectLst/>
                <a:latin typeface="-apple-system"/>
              </a:rPr>
              <a:t>➡管理者はプロジェクト内の</a:t>
            </a:r>
            <a:r>
              <a:rPr lang="en-US" altLang="ja-JP" b="0" i="0" dirty="0">
                <a:effectLst/>
                <a:latin typeface="-apple-system"/>
              </a:rPr>
              <a:t>TODO</a:t>
            </a:r>
            <a:r>
              <a:rPr lang="ja-JP" altLang="en-US" b="0" i="0" dirty="0">
                <a:effectLst/>
                <a:latin typeface="-apple-system"/>
              </a:rPr>
              <a:t>を作成できる</a:t>
            </a:r>
          </a:p>
          <a:p>
            <a:pPr marL="0" indent="0" algn="l">
              <a:buNone/>
            </a:pPr>
            <a:r>
              <a:rPr lang="ja-JP" altLang="en-US" b="0" i="0" dirty="0">
                <a:effectLst/>
                <a:latin typeface="-apple-system"/>
              </a:rPr>
              <a:t>➡管理者は</a:t>
            </a:r>
            <a:r>
              <a:rPr lang="en-US" altLang="ja-JP" b="0" i="0" dirty="0">
                <a:effectLst/>
                <a:latin typeface="-apple-system"/>
              </a:rPr>
              <a:t>TODO</a:t>
            </a:r>
            <a:r>
              <a:rPr lang="ja-JP" altLang="en-US" b="0" i="0" dirty="0">
                <a:effectLst/>
                <a:latin typeface="-apple-system"/>
              </a:rPr>
              <a:t>にメンバーをアサインできる</a:t>
            </a:r>
          </a:p>
          <a:p>
            <a:pPr marL="0" indent="0" algn="l">
              <a:buNone/>
            </a:pPr>
            <a:r>
              <a:rPr lang="ja-JP" altLang="en-US" b="0" i="0" dirty="0">
                <a:effectLst/>
                <a:latin typeface="-apple-system"/>
              </a:rPr>
              <a:t>➡メンバーはプロジェクト内の</a:t>
            </a:r>
            <a:r>
              <a:rPr lang="en-US" altLang="ja-JP" b="0" i="0" dirty="0">
                <a:effectLst/>
                <a:latin typeface="-apple-system"/>
              </a:rPr>
              <a:t>TODO</a:t>
            </a:r>
          </a:p>
        </p:txBody>
      </p:sp>
    </p:spTree>
    <p:extLst>
      <p:ext uri="{BB962C8B-B14F-4D97-AF65-F5344CB8AC3E}">
        <p14:creationId xmlns:p14="http://schemas.microsoft.com/office/powerpoint/2010/main" val="10889694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rmAutofit/>
          </a:bodyPr>
          <a:lstStyle/>
          <a:p>
            <a:r>
              <a:rPr lang="en-US" altLang="ja-JP" sz="4400" dirty="0"/>
              <a:t>4.3.2 </a:t>
            </a:r>
            <a:r>
              <a:rPr lang="ja-JP" altLang="en-US" sz="4400" dirty="0"/>
              <a:t>要求から「用語」を抽出する</a:t>
            </a:r>
            <a:endParaRPr kumimoji="1" lang="ja-JP" altLang="en-US"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a:xfrm>
            <a:off x="457199" y="2858219"/>
            <a:ext cx="8410755" cy="3267944"/>
          </a:xfrm>
        </p:spPr>
        <p:txBody>
          <a:bodyPr>
            <a:normAutofit fontScale="92500" lnSpcReduction="10000"/>
          </a:bodyPr>
          <a:lstStyle/>
          <a:p>
            <a:pPr algn="l"/>
            <a:r>
              <a:rPr lang="ja-JP" altLang="en-US" b="0" i="0" dirty="0">
                <a:effectLst/>
                <a:latin typeface="-apple-system"/>
              </a:rPr>
              <a:t>上記の要求から「用語」、名詞を抽出していきます。</a:t>
            </a:r>
          </a:p>
          <a:p>
            <a:pPr marL="0" indent="0" algn="l">
              <a:buNone/>
            </a:pPr>
            <a:r>
              <a:rPr lang="ja-JP" altLang="en-US" b="0" i="0" dirty="0">
                <a:effectLst/>
                <a:latin typeface="-apple-system"/>
              </a:rPr>
              <a:t>➡管理者</a:t>
            </a:r>
          </a:p>
          <a:p>
            <a:pPr marL="0" indent="0" algn="l">
              <a:buNone/>
            </a:pPr>
            <a:r>
              <a:rPr lang="ja-JP" altLang="en-US" b="0" i="0" dirty="0">
                <a:effectLst/>
                <a:latin typeface="-apple-system"/>
              </a:rPr>
              <a:t>➡プロジェクト</a:t>
            </a:r>
          </a:p>
          <a:p>
            <a:pPr marL="0" indent="0" algn="l">
              <a:buNone/>
            </a:pPr>
            <a:r>
              <a:rPr lang="ja-JP" altLang="en-US" b="0" i="0" dirty="0">
                <a:effectLst/>
                <a:latin typeface="-apple-system"/>
              </a:rPr>
              <a:t>➡状況</a:t>
            </a:r>
          </a:p>
          <a:p>
            <a:pPr marL="0" indent="0" algn="l">
              <a:buNone/>
            </a:pPr>
            <a:r>
              <a:rPr lang="ja-JP" altLang="en-US" b="0" i="0" dirty="0">
                <a:effectLst/>
                <a:latin typeface="-apple-system"/>
              </a:rPr>
              <a:t>➡</a:t>
            </a:r>
            <a:r>
              <a:rPr lang="en-US" altLang="ja-JP" b="0" i="0" dirty="0">
                <a:effectLst/>
                <a:latin typeface="-apple-system"/>
              </a:rPr>
              <a:t>TODO</a:t>
            </a:r>
          </a:p>
          <a:p>
            <a:pPr marL="0" indent="0" algn="l">
              <a:buNone/>
            </a:pPr>
            <a:r>
              <a:rPr lang="ja-JP" altLang="en-US" b="0" i="0" dirty="0">
                <a:effectLst/>
                <a:latin typeface="-apple-system"/>
              </a:rPr>
              <a:t>➡メンバー</a:t>
            </a:r>
          </a:p>
        </p:txBody>
      </p:sp>
    </p:spTree>
    <p:extLst>
      <p:ext uri="{BB962C8B-B14F-4D97-AF65-F5344CB8AC3E}">
        <p14:creationId xmlns:p14="http://schemas.microsoft.com/office/powerpoint/2010/main" val="3770711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a:t>
            </a:r>
            <a:r>
              <a:rPr dirty="0" err="1"/>
              <a:t>ビジネスプロセス関連図</a:t>
            </a:r>
            <a:endParaRPr dirty="0"/>
          </a:p>
        </p:txBody>
      </p:sp>
      <p:pic>
        <p:nvPicPr>
          <p:cNvPr id="2050" name="Picture 2" descr="ビジネスプロセス関連図">
            <a:extLst>
              <a:ext uri="{FF2B5EF4-FFF2-40B4-BE49-F238E27FC236}">
                <a16:creationId xmlns:a16="http://schemas.microsoft.com/office/drawing/2014/main" id="{8F43636F-6304-5984-72FB-C5CE766C5A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43806" y="1600200"/>
            <a:ext cx="7056387"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74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Autofit/>
          </a:bodyPr>
          <a:lstStyle/>
          <a:p>
            <a:r>
              <a:rPr lang="en-US" altLang="ja-JP" sz="3600" dirty="0"/>
              <a:t>4.3.3 </a:t>
            </a:r>
            <a:r>
              <a:rPr lang="ja-JP" altLang="en-US" sz="3600" dirty="0"/>
              <a:t>用語を「アクター」と「対象」に分ける</a:t>
            </a:r>
            <a:endParaRPr kumimoji="1" lang="ja-JP" altLang="en-US" sz="3600"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a:xfrm>
            <a:off x="457199" y="2858219"/>
            <a:ext cx="8410755" cy="3267944"/>
          </a:xfrm>
        </p:spPr>
        <p:txBody>
          <a:bodyPr>
            <a:normAutofit fontScale="62500" lnSpcReduction="20000"/>
          </a:bodyPr>
          <a:lstStyle/>
          <a:p>
            <a:pPr algn="l"/>
            <a:r>
              <a:rPr lang="ja-JP" altLang="en-US" b="0" i="0" dirty="0">
                <a:effectLst/>
                <a:latin typeface="-apple-system"/>
              </a:rPr>
              <a:t>抽出した用語を主語になりうる「アクター」と目的語なりうる「対象」に分けます。</a:t>
            </a:r>
          </a:p>
          <a:p>
            <a:pPr marL="0" indent="0" algn="l">
              <a:buNone/>
            </a:pPr>
            <a:r>
              <a:rPr lang="ja-JP" altLang="en-US" dirty="0">
                <a:latin typeface="-apple-system"/>
              </a:rPr>
              <a:t>➡</a:t>
            </a:r>
            <a:r>
              <a:rPr lang="ja-JP" altLang="en-US" b="0" i="0" dirty="0">
                <a:effectLst/>
                <a:latin typeface="-apple-system"/>
              </a:rPr>
              <a:t>アクター</a:t>
            </a:r>
          </a:p>
          <a:p>
            <a:pPr marL="457200" lvl="1" indent="0" algn="l">
              <a:buNone/>
            </a:pPr>
            <a:r>
              <a:rPr lang="ja-JP" altLang="en-US" b="0" i="0" dirty="0">
                <a:effectLst/>
                <a:latin typeface="-apple-system"/>
              </a:rPr>
              <a:t>→管理者</a:t>
            </a:r>
          </a:p>
          <a:p>
            <a:pPr marL="457200" lvl="1" indent="0" algn="l">
              <a:buNone/>
            </a:pPr>
            <a:r>
              <a:rPr lang="ja-JP" altLang="en-US" b="0" i="0" dirty="0">
                <a:effectLst/>
                <a:latin typeface="-apple-system"/>
              </a:rPr>
              <a:t>→メンバー</a:t>
            </a:r>
          </a:p>
          <a:p>
            <a:pPr marL="0" indent="0" algn="l">
              <a:buNone/>
            </a:pPr>
            <a:r>
              <a:rPr lang="ja-JP" altLang="en-US" b="0" i="0" dirty="0">
                <a:effectLst/>
                <a:latin typeface="-apple-system"/>
              </a:rPr>
              <a:t>➡対象</a:t>
            </a:r>
          </a:p>
          <a:p>
            <a:pPr marL="457200" lvl="1" indent="0" algn="l">
              <a:buNone/>
            </a:pPr>
            <a:r>
              <a:rPr lang="ja-JP" altLang="en-US" b="0" i="0" dirty="0">
                <a:effectLst/>
                <a:latin typeface="-apple-system"/>
              </a:rPr>
              <a:t>→プロジェクト</a:t>
            </a:r>
          </a:p>
          <a:p>
            <a:pPr marL="457200" lvl="1" indent="0" algn="l">
              <a:buNone/>
            </a:pPr>
            <a:r>
              <a:rPr lang="ja-JP" altLang="en-US" b="0" i="0" dirty="0">
                <a:effectLst/>
                <a:latin typeface="-apple-system"/>
              </a:rPr>
              <a:t>→状況</a:t>
            </a:r>
          </a:p>
          <a:p>
            <a:pPr marL="457200" lvl="1" indent="0" algn="l">
              <a:buNone/>
            </a:pPr>
            <a:r>
              <a:rPr lang="ja-JP" altLang="en-US" b="0" i="0" dirty="0">
                <a:effectLst/>
                <a:latin typeface="-apple-system"/>
              </a:rPr>
              <a:t>→</a:t>
            </a:r>
            <a:r>
              <a:rPr lang="en-US" altLang="ja-JP" b="0" i="0" dirty="0">
                <a:effectLst/>
                <a:latin typeface="-apple-system"/>
              </a:rPr>
              <a:t>TODO</a:t>
            </a:r>
          </a:p>
          <a:p>
            <a:pPr algn="l"/>
            <a:r>
              <a:rPr lang="ja-JP" altLang="en-US" b="0" i="0" dirty="0">
                <a:effectLst/>
                <a:latin typeface="-apple-system"/>
              </a:rPr>
              <a:t>アクターは基本的にはシステムのユーザーになることが多いですが、他に「連携先のシステム」などがアクターになりえます。</a:t>
            </a:r>
          </a:p>
        </p:txBody>
      </p:sp>
    </p:spTree>
    <p:extLst>
      <p:ext uri="{BB962C8B-B14F-4D97-AF65-F5344CB8AC3E}">
        <p14:creationId xmlns:p14="http://schemas.microsoft.com/office/powerpoint/2010/main" val="2934038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Autofit/>
          </a:bodyPr>
          <a:lstStyle/>
          <a:p>
            <a:r>
              <a:rPr lang="en-US" altLang="ja-JP" sz="3600" dirty="0"/>
              <a:t>4.3.4</a:t>
            </a:r>
            <a:r>
              <a:rPr lang="ja-JP" altLang="en-US" sz="3600" dirty="0"/>
              <a:t> 用語の定義をする</a:t>
            </a:r>
            <a:endParaRPr kumimoji="1" lang="ja-JP" altLang="en-US" sz="3600"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a:xfrm>
            <a:off x="314863" y="1633268"/>
            <a:ext cx="8514273" cy="5089585"/>
          </a:xfrm>
        </p:spPr>
        <p:txBody>
          <a:bodyPr>
            <a:normAutofit fontScale="62500" lnSpcReduction="20000"/>
          </a:bodyPr>
          <a:lstStyle/>
          <a:p>
            <a:pPr algn="l"/>
            <a:r>
              <a:rPr lang="ja-JP" altLang="en-US" b="0" i="0" dirty="0">
                <a:effectLst/>
                <a:latin typeface="-apple-system"/>
              </a:rPr>
              <a:t>分類した用語に関して、それぞれ何を意味しているのか定義をしていきます。</a:t>
            </a:r>
            <a:br>
              <a:rPr lang="ja-JP" altLang="en-US" b="0" i="0" dirty="0">
                <a:effectLst/>
                <a:latin typeface="-apple-system"/>
              </a:rPr>
            </a:br>
            <a:r>
              <a:rPr lang="ja-JP" altLang="en-US" b="0" i="0" dirty="0">
                <a:effectLst/>
                <a:latin typeface="-apple-system"/>
              </a:rPr>
              <a:t>用語の重要度に応じて、定義の粒度は変更してもいいですが、ここをサボってしまうと「同じ単語を使っていたが実は違う意味の認識だった」という冒頭の認識齟齬が生まれてしまうので、最低でも一行程度の定義文は記載するようにしましょう。</a:t>
            </a:r>
          </a:p>
          <a:p>
            <a:pPr marL="0" indent="0" algn="l">
              <a:buNone/>
            </a:pPr>
            <a:r>
              <a:rPr lang="ja-JP" altLang="en-US" b="0" i="0" dirty="0">
                <a:effectLst/>
                <a:latin typeface="-apple-system"/>
              </a:rPr>
              <a:t>➡アクター</a:t>
            </a:r>
          </a:p>
          <a:p>
            <a:pPr marL="457200" lvl="1" indent="0" algn="l">
              <a:buNone/>
            </a:pPr>
            <a:r>
              <a:rPr lang="ja-JP" altLang="en-US" b="0" i="0" dirty="0">
                <a:effectLst/>
                <a:latin typeface="-apple-system"/>
              </a:rPr>
              <a:t>⇒管理者</a:t>
            </a:r>
          </a:p>
          <a:p>
            <a:pPr marL="914400" lvl="2" indent="0" algn="l">
              <a:buNone/>
            </a:pPr>
            <a:r>
              <a:rPr lang="ja-JP" altLang="en-US" b="0" i="0" dirty="0">
                <a:effectLst/>
                <a:latin typeface="-apple-system"/>
              </a:rPr>
              <a:t>→特定のプロジェクトの遂行に責任を持つ人。管理者であると同時に、後述のプロジェクトのメンバーでもある</a:t>
            </a:r>
          </a:p>
          <a:p>
            <a:pPr marL="457200" lvl="1" indent="0" algn="l">
              <a:buNone/>
            </a:pPr>
            <a:r>
              <a:rPr lang="ja-JP" altLang="en-US" b="0" i="0" dirty="0">
                <a:effectLst/>
                <a:latin typeface="-apple-system"/>
              </a:rPr>
              <a:t>⇒メンバー</a:t>
            </a:r>
          </a:p>
          <a:p>
            <a:pPr marL="914400" lvl="2" indent="0" algn="l">
              <a:buNone/>
            </a:pPr>
            <a:r>
              <a:rPr lang="ja-JP" altLang="en-US" b="0" i="0" dirty="0">
                <a:effectLst/>
                <a:latin typeface="-apple-system"/>
              </a:rPr>
              <a:t>→特定のプロジェクトにアサインされた「管理者」以外の人</a:t>
            </a:r>
          </a:p>
          <a:p>
            <a:pPr marL="0" indent="0" algn="l">
              <a:buNone/>
            </a:pPr>
            <a:r>
              <a:rPr lang="ja-JP" altLang="en-US" b="0" i="0" dirty="0">
                <a:effectLst/>
                <a:latin typeface="-apple-system"/>
              </a:rPr>
              <a:t>➡対象</a:t>
            </a:r>
          </a:p>
          <a:p>
            <a:pPr marL="457200" lvl="1" indent="0" algn="l">
              <a:buNone/>
            </a:pPr>
            <a:r>
              <a:rPr lang="ja-JP" altLang="en-US" b="0" i="0" dirty="0">
                <a:effectLst/>
                <a:latin typeface="-apple-system"/>
              </a:rPr>
              <a:t>⇒プロジェクト</a:t>
            </a:r>
          </a:p>
          <a:p>
            <a:pPr marL="914400" lvl="2" indent="0" algn="l">
              <a:buNone/>
            </a:pPr>
            <a:r>
              <a:rPr lang="ja-JP" altLang="en-US" b="0" i="0" dirty="0">
                <a:effectLst/>
                <a:latin typeface="-apple-system"/>
              </a:rPr>
              <a:t>→企業のミッションに紐づく、特定の目的と３ヶ月以上の期間を持つ計画の一単位のこと。配下に責任者を最低一人含むメンバーと</a:t>
            </a:r>
            <a:r>
              <a:rPr lang="en-US" altLang="ja-JP" b="0" i="0" dirty="0">
                <a:effectLst/>
                <a:latin typeface="-apple-system"/>
              </a:rPr>
              <a:t>TODO</a:t>
            </a:r>
            <a:r>
              <a:rPr lang="ja-JP" altLang="en-US" b="0" i="0" dirty="0">
                <a:effectLst/>
                <a:latin typeface="-apple-system"/>
              </a:rPr>
              <a:t>が存在する</a:t>
            </a:r>
          </a:p>
          <a:p>
            <a:pPr marL="457200" lvl="1" indent="0" algn="l">
              <a:buNone/>
            </a:pPr>
            <a:r>
              <a:rPr lang="ja-JP" altLang="en-US" b="0" i="0" dirty="0">
                <a:effectLst/>
                <a:latin typeface="-apple-system"/>
              </a:rPr>
              <a:t>⇒状況</a:t>
            </a:r>
          </a:p>
          <a:p>
            <a:pPr marL="914400" lvl="2" indent="0" algn="l">
              <a:buNone/>
            </a:pPr>
            <a:r>
              <a:rPr lang="ja-JP" altLang="en-US" b="0" i="0" dirty="0">
                <a:effectLst/>
                <a:latin typeface="-apple-system"/>
              </a:rPr>
              <a:t>→プロジェクトの進捗の状況のこと。「実行前」「実行中」「中止」「完了」の４種類が存在する。</a:t>
            </a:r>
          </a:p>
          <a:p>
            <a:pPr marL="457200" lvl="1" indent="0" algn="l">
              <a:buNone/>
            </a:pPr>
            <a:r>
              <a:rPr lang="ja-JP" altLang="en-US" b="0" i="0" dirty="0">
                <a:effectLst/>
                <a:latin typeface="-apple-system"/>
              </a:rPr>
              <a:t>⇒</a:t>
            </a:r>
            <a:r>
              <a:rPr lang="en-US" altLang="ja-JP" b="0" i="0" dirty="0">
                <a:effectLst/>
                <a:latin typeface="-apple-system"/>
              </a:rPr>
              <a:t>TODO</a:t>
            </a:r>
          </a:p>
          <a:p>
            <a:pPr marL="914400" lvl="2" indent="0" algn="l">
              <a:buNone/>
            </a:pPr>
            <a:r>
              <a:rPr lang="ja-JP" altLang="en-US" b="0" i="0" dirty="0">
                <a:effectLst/>
                <a:latin typeface="-apple-system"/>
              </a:rPr>
              <a:t>→メンバーがプロジェクトの目的を達成するために、期限内に実施する仕事のこと</a:t>
            </a:r>
          </a:p>
          <a:p>
            <a:pPr algn="l"/>
            <a:endParaRPr lang="ja-JP" altLang="en-US" b="0" i="0" dirty="0">
              <a:effectLst/>
              <a:latin typeface="-apple-system"/>
            </a:endParaRPr>
          </a:p>
        </p:txBody>
      </p:sp>
    </p:spTree>
    <p:extLst>
      <p:ext uri="{BB962C8B-B14F-4D97-AF65-F5344CB8AC3E}">
        <p14:creationId xmlns:p14="http://schemas.microsoft.com/office/powerpoint/2010/main" val="4170151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9AFCF-5454-6083-1C02-8965F54CC199}"/>
              </a:ext>
            </a:extLst>
          </p:cNvPr>
          <p:cNvSpPr>
            <a:spLocks noGrp="1"/>
          </p:cNvSpPr>
          <p:nvPr>
            <p:ph type="title"/>
          </p:nvPr>
        </p:nvSpPr>
        <p:spPr/>
        <p:txBody>
          <a:bodyPr>
            <a:noAutofit/>
          </a:bodyPr>
          <a:lstStyle/>
          <a:p>
            <a:r>
              <a:rPr lang="en-US" altLang="ja-JP" sz="2000" dirty="0"/>
              <a:t>4.3.5 </a:t>
            </a:r>
            <a:r>
              <a:rPr lang="ja-JP" altLang="en-US" sz="2000" dirty="0"/>
              <a:t>用語の定義に関してステークホルダー間で認識のすり合わせを行う</a:t>
            </a:r>
            <a:endParaRPr kumimoji="1" lang="ja-JP" altLang="en-US" sz="2000" dirty="0"/>
          </a:p>
        </p:txBody>
      </p:sp>
      <p:sp>
        <p:nvSpPr>
          <p:cNvPr id="4" name="コンテンツ プレースホルダー 3">
            <a:extLst>
              <a:ext uri="{FF2B5EF4-FFF2-40B4-BE49-F238E27FC236}">
                <a16:creationId xmlns:a16="http://schemas.microsoft.com/office/drawing/2014/main" id="{0AEA462F-2C30-FA23-A459-995F6EA9C006}"/>
              </a:ext>
            </a:extLst>
          </p:cNvPr>
          <p:cNvSpPr>
            <a:spLocks noGrp="1"/>
          </p:cNvSpPr>
          <p:nvPr>
            <p:ph idx="1"/>
          </p:nvPr>
        </p:nvSpPr>
        <p:spPr>
          <a:xfrm>
            <a:off x="314863" y="1633268"/>
            <a:ext cx="8514273" cy="5089585"/>
          </a:xfrm>
        </p:spPr>
        <p:txBody>
          <a:bodyPr>
            <a:normAutofit lnSpcReduction="10000"/>
          </a:bodyPr>
          <a:lstStyle/>
          <a:p>
            <a:pPr algn="l"/>
            <a:r>
              <a:rPr lang="ja-JP" altLang="en-US" b="0" i="0" dirty="0">
                <a:effectLst/>
                <a:latin typeface="-apple-system"/>
              </a:rPr>
              <a:t>各ステークホルダー</a:t>
            </a:r>
            <a:r>
              <a:rPr lang="en-US" altLang="ja-JP" b="0" i="0" dirty="0">
                <a:effectLst/>
                <a:latin typeface="-apple-system"/>
              </a:rPr>
              <a:t>(</a:t>
            </a:r>
            <a:r>
              <a:rPr lang="ja-JP" altLang="en-US" b="0" i="0" dirty="0">
                <a:effectLst/>
                <a:latin typeface="-apple-system"/>
              </a:rPr>
              <a:t>ユーザー、</a:t>
            </a:r>
            <a:r>
              <a:rPr lang="en-US" altLang="ja-JP" b="0" i="0" dirty="0">
                <a:effectLst/>
                <a:latin typeface="-apple-system"/>
              </a:rPr>
              <a:t>PO</a:t>
            </a:r>
            <a:r>
              <a:rPr lang="ja-JP" altLang="en-US" b="0" i="0" dirty="0">
                <a:effectLst/>
                <a:latin typeface="-apple-system"/>
              </a:rPr>
              <a:t>、デザイナー、エンジニア、マーケティング</a:t>
            </a:r>
            <a:r>
              <a:rPr lang="en-US" altLang="ja-JP" b="0" i="0" dirty="0">
                <a:effectLst/>
                <a:latin typeface="-apple-system"/>
              </a:rPr>
              <a:t>/</a:t>
            </a:r>
            <a:r>
              <a:rPr lang="ja-JP" altLang="en-US" b="0" i="0" dirty="0">
                <a:effectLst/>
                <a:latin typeface="-apple-system"/>
              </a:rPr>
              <a:t>営業</a:t>
            </a:r>
            <a:r>
              <a:rPr lang="en-US" altLang="ja-JP" b="0" i="0" dirty="0">
                <a:effectLst/>
                <a:latin typeface="-apple-system"/>
              </a:rPr>
              <a:t>)</a:t>
            </a:r>
            <a:r>
              <a:rPr lang="ja-JP" altLang="en-US" b="0" i="0" dirty="0">
                <a:effectLst/>
                <a:latin typeface="-apple-system"/>
              </a:rPr>
              <a:t>に作成した用語集のレビューをしてもらいます。</a:t>
            </a:r>
            <a:endParaRPr lang="en-US" altLang="ja-JP" b="0" i="0" dirty="0">
              <a:effectLst/>
              <a:latin typeface="-apple-system"/>
            </a:endParaRPr>
          </a:p>
          <a:p>
            <a:pPr algn="l"/>
            <a:endParaRPr lang="en-US" altLang="ja-JP" b="0" i="0" dirty="0">
              <a:effectLst/>
              <a:latin typeface="-apple-system"/>
            </a:endParaRPr>
          </a:p>
          <a:p>
            <a:pPr algn="l"/>
            <a:r>
              <a:rPr lang="ja-JP" altLang="en-US" b="0" i="0" dirty="0">
                <a:effectLst/>
                <a:latin typeface="-apple-system"/>
              </a:rPr>
              <a:t>もし作成した用語集とステークホルダーとの認識が大きい場合には、そのステークホルダーを交えて用語集を作り直すのも一つの手でしょう。開発メンバーがユーザーなど他のステークホルダーの人と直接コミュニケーションを取るいい機会にもなります。</a:t>
            </a:r>
          </a:p>
        </p:txBody>
      </p:sp>
    </p:spTree>
    <p:extLst>
      <p:ext uri="{BB962C8B-B14F-4D97-AF65-F5344CB8AC3E}">
        <p14:creationId xmlns:p14="http://schemas.microsoft.com/office/powerpoint/2010/main" val="3488429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fontScale="90000"/>
          </a:bodyPr>
          <a:lstStyle/>
          <a:p>
            <a:r>
              <a:rPr lang="ja-JP" altLang="en-US" dirty="0"/>
              <a:t>要件定義における５つの失敗事例と事前に防ぐ方法</a:t>
            </a:r>
            <a:endParaRPr dirty="0"/>
          </a:p>
        </p:txBody>
      </p:sp>
    </p:spTree>
    <p:extLst>
      <p:ext uri="{BB962C8B-B14F-4D97-AF65-F5344CB8AC3E}">
        <p14:creationId xmlns:p14="http://schemas.microsoft.com/office/powerpoint/2010/main" val="1350792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70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1-1 </a:t>
            </a:r>
            <a:r>
              <a:rPr lang="ja-JP" altLang="en-US" b="1" i="0" dirty="0">
                <a:solidFill>
                  <a:srgbClr val="241913"/>
                </a:solidFill>
                <a:effectLst/>
                <a:latin typeface="游ゴシック" panose="020B0400000000000000" pitchFamily="50" charset="-128"/>
                <a:ea typeface="游ゴシック" panose="020B0400000000000000" pitchFamily="50" charset="-128"/>
              </a:rPr>
              <a:t>内容</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たとえば、筆者が以前関わっていた案件でこんなことがあった。その案件では、工場などを持っている企業向けに二酸化炭素の排出量などの環境情報を集計するシステムを開発していた。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発注側は「工場などの拠点別にデータを入力してもらい、最終的に企業単位で数値を合算でき、そのデータの経年での推移が管理できる」という機能を想定していた。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しかし、開発者はデータの入力が拠点別に行われるという事実を把握していなかった。そのため「一人の人が各種データを入力し、企業単位でそのデータの経年での推移が管理できる」というシステムを作ってしまっ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つまり、ワークフローが正確に伝わっていなかったため、実際の運用に耐えないシステムが出来上がってしまったのだ。</a:t>
            </a:r>
          </a:p>
          <a:p>
            <a:endParaRPr kumimoji="1" lang="ja-JP" altLang="en-US" dirty="0"/>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5.1 </a:t>
            </a:r>
            <a:r>
              <a:rPr lang="ja-JP" altLang="en-US" dirty="0"/>
              <a:t>失敗事例１：要件とビジネス的な要求がずれ</a:t>
            </a:r>
            <a:endParaRPr dirty="0"/>
          </a:p>
        </p:txBody>
      </p:sp>
    </p:spTree>
    <p:extLst>
      <p:ext uri="{BB962C8B-B14F-4D97-AF65-F5344CB8AC3E}">
        <p14:creationId xmlns:p14="http://schemas.microsoft.com/office/powerpoint/2010/main" val="3079740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85000" lnSpcReduction="1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1-2 </a:t>
            </a:r>
            <a:r>
              <a:rPr lang="ja-JP" altLang="en-US" b="1" i="0" dirty="0">
                <a:solidFill>
                  <a:srgbClr val="241913"/>
                </a:solidFill>
                <a:effectLst/>
                <a:latin typeface="游ゴシック" panose="020B0400000000000000" pitchFamily="50" charset="-128"/>
                <a:ea typeface="游ゴシック" panose="020B0400000000000000" pitchFamily="50" charset="-128"/>
              </a:rPr>
              <a:t>原因：要求がエンジニアに伝わっていない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要求がエンジニアに正確に伝わっていないと、要件定義に失敗する可能性が格段に高まる。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そもそもシステム開発の流れは、発注者が受注者であるエンジニア（開発会社）に対してビジネス的に実現したい要求を伝える。その要求を元に、エンジニアが要件定義を行いシステム開発の大枠を決める。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そのため要求が明確に共有されていない場合、おのずと要件もビジネスの目的から外れる可能性が出てくる。</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5.1 </a:t>
            </a:r>
            <a:r>
              <a:rPr lang="ja-JP" altLang="en-US" dirty="0"/>
              <a:t>失敗事例１：要件とビジネス的な要求がずれ</a:t>
            </a:r>
            <a:endParaRPr dirty="0"/>
          </a:p>
        </p:txBody>
      </p:sp>
    </p:spTree>
    <p:extLst>
      <p:ext uri="{BB962C8B-B14F-4D97-AF65-F5344CB8AC3E}">
        <p14:creationId xmlns:p14="http://schemas.microsoft.com/office/powerpoint/2010/main" val="1735236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55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1-3 </a:t>
            </a:r>
            <a:r>
              <a:rPr lang="ja-JP" altLang="en-US" b="1" i="0" dirty="0">
                <a:solidFill>
                  <a:srgbClr val="241913"/>
                </a:solidFill>
                <a:effectLst/>
                <a:latin typeface="游ゴシック" panose="020B0400000000000000" pitchFamily="50" charset="-128"/>
                <a:ea typeface="游ゴシック" panose="020B0400000000000000" pitchFamily="50" charset="-128"/>
              </a:rPr>
              <a:t>対策：エンジニアが理解しやすいように要求を共有する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要件とビジネス的な要求にずれを生じさせないようにするためには、エンジニアに対して正確に要求を共有することが必要だ。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そのためには、以下の点に留意して作るシステムや機能の詳細を箇条書きで伝えることが有効だ。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・システムや機能の目的（なぜそれを作るのか？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　例）複数拠点の工場のデータを一括で経年で把握したいから</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・誰が何をするのかというワークフロー</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　例）複数拠点の工場の担当者がデータを入力する。本社の管理部門の担当者がデータを一括で経年で把握できる。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自由な文章で要求を共有すると次のような問題が起こり得る。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・エンジニアが欲しい情報の記載が漏れる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・情報を盛り込みすぎてエンジニアが必要な情報を取捨選択するのが難しくなり、伝えたい内容を理解してもらえない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逆に箇条書きでポイントを絞って共有することで、必要な情報の漏れがなくなり、情報を受け取った側の理解が容易になる。</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5.1 </a:t>
            </a:r>
            <a:r>
              <a:rPr lang="ja-JP" altLang="en-US" dirty="0"/>
              <a:t>失敗事例１：要件とビジネス的な要求がずれ</a:t>
            </a:r>
            <a:endParaRPr dirty="0"/>
          </a:p>
        </p:txBody>
      </p:sp>
    </p:spTree>
    <p:extLst>
      <p:ext uri="{BB962C8B-B14F-4D97-AF65-F5344CB8AC3E}">
        <p14:creationId xmlns:p14="http://schemas.microsoft.com/office/powerpoint/2010/main" val="173455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55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2-1 </a:t>
            </a:r>
            <a:r>
              <a:rPr lang="ja-JP" altLang="en-US" b="1" i="0" dirty="0">
                <a:solidFill>
                  <a:srgbClr val="241913"/>
                </a:solidFill>
                <a:effectLst/>
                <a:latin typeface="游ゴシック" panose="020B0400000000000000" pitchFamily="50" charset="-128"/>
                <a:ea typeface="游ゴシック" panose="020B0400000000000000" pitchFamily="50" charset="-128"/>
              </a:rPr>
              <a:t>内容</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例えば、以前とあるアンケートシステムの開発プロジェクトにおいて似たような事例が起きた。そのシステムは、企業が顧客に対して任意のアンケート調査を実施するためのものだった。それを実現するために、自社で質問を作り、顧客に送信し、顧客の回答を自社の担当者が管理画面上で確認できるという機能があっ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そのプロジェクトの中で、アンケートの質問を検索する機能を作ることになっていた。検索する方法としては、以下の２つが想定されていた。</a:t>
            </a:r>
          </a:p>
          <a:p>
            <a:pPr algn="l" fontAlgn="base"/>
            <a:r>
              <a:rPr lang="en-US" altLang="ja-JP" b="0" i="0" dirty="0">
                <a:solidFill>
                  <a:srgbClr val="241913"/>
                </a:solidFill>
                <a:effectLst/>
                <a:latin typeface="游ゴシック" panose="020B0400000000000000" pitchFamily="50" charset="-128"/>
                <a:ea typeface="游ゴシック" panose="020B0400000000000000" pitchFamily="50" charset="-128"/>
              </a:rPr>
              <a:t>1 </a:t>
            </a:r>
            <a:r>
              <a:rPr lang="ja-JP" altLang="en-US" b="0" i="0" dirty="0">
                <a:solidFill>
                  <a:srgbClr val="241913"/>
                </a:solidFill>
                <a:effectLst/>
                <a:latin typeface="游ゴシック" panose="020B0400000000000000" pitchFamily="50" charset="-128"/>
                <a:ea typeface="游ゴシック" panose="020B0400000000000000" pitchFamily="50" charset="-128"/>
              </a:rPr>
              <a:t>タグ検索：自社で作成する質問に担当者が任意のタグをつけて、そのタグで検索する</a:t>
            </a:r>
          </a:p>
          <a:p>
            <a:pPr algn="l" fontAlgn="base"/>
            <a:r>
              <a:rPr lang="en-US" altLang="ja-JP" b="0" i="0" dirty="0">
                <a:solidFill>
                  <a:srgbClr val="241913"/>
                </a:solidFill>
                <a:effectLst/>
                <a:latin typeface="游ゴシック" panose="020B0400000000000000" pitchFamily="50" charset="-128"/>
                <a:ea typeface="游ゴシック" panose="020B0400000000000000" pitchFamily="50" charset="-128"/>
              </a:rPr>
              <a:t>2 </a:t>
            </a:r>
            <a:r>
              <a:rPr lang="ja-JP" altLang="en-US" b="0" i="0" dirty="0">
                <a:solidFill>
                  <a:srgbClr val="241913"/>
                </a:solidFill>
                <a:effectLst/>
                <a:latin typeface="游ゴシック" panose="020B0400000000000000" pitchFamily="50" charset="-128"/>
                <a:ea typeface="游ゴシック" panose="020B0400000000000000" pitchFamily="50" charset="-128"/>
              </a:rPr>
              <a:t>フリーワード検索：質問文のテキストから検索対象のワードと一致する質問を検索する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しかし、開発が進行していくうちにフリーワード検索の対象について議論が起き前提が覆った。その結果、検索対象が質問文だけではなく、回答データに対しても行いたいという要求に変わった。そして、要求の変更に伴って要件定義もし直すことになった。</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5.2 </a:t>
            </a:r>
            <a:r>
              <a:rPr lang="ja-JP" altLang="en-US" dirty="0"/>
              <a:t>失敗事例２：要件が頻繁に変わってしまう</a:t>
            </a:r>
            <a:endParaRPr dirty="0"/>
          </a:p>
        </p:txBody>
      </p:sp>
    </p:spTree>
    <p:extLst>
      <p:ext uri="{BB962C8B-B14F-4D97-AF65-F5344CB8AC3E}">
        <p14:creationId xmlns:p14="http://schemas.microsoft.com/office/powerpoint/2010/main" val="1294817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70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2-2 </a:t>
            </a:r>
            <a:r>
              <a:rPr lang="ja-JP" altLang="en-US" b="1" i="0" dirty="0">
                <a:solidFill>
                  <a:srgbClr val="241913"/>
                </a:solidFill>
                <a:effectLst/>
                <a:latin typeface="游ゴシック" panose="020B0400000000000000" pitchFamily="50" charset="-128"/>
                <a:ea typeface="游ゴシック" panose="020B0400000000000000" pitchFamily="50" charset="-128"/>
              </a:rPr>
              <a:t>原因：スコープが大きすぎる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の手の失敗の原因としては、開発する機能の単位が大きすぎることが挙げられる。本来であればいくつかの開発案件として分けるべきなのに、一つの大きな案件の塊として扱ってしまっているということ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システム開発は「要件定義→設計→開発」という流れで進んでいく。つまり、要件を実現するためにどう作るかを設計し、その設計に基づいて実際にプログラムを書いていくという流れだ。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そのため要件が変わると、その変更の程度によって設計も変えなければならない場合がある。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実際先ほどの例では、データの保存方法についても変更が発生した。その結果、設計レベルで大幅な手戻りが発生した。</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5.2 </a:t>
            </a:r>
            <a:r>
              <a:rPr lang="ja-JP" altLang="en-US" dirty="0"/>
              <a:t>失敗事例２：要件が頻繁に変わってしまう</a:t>
            </a:r>
            <a:endParaRPr dirty="0"/>
          </a:p>
        </p:txBody>
      </p:sp>
    </p:spTree>
    <p:extLst>
      <p:ext uri="{BB962C8B-B14F-4D97-AF65-F5344CB8AC3E}">
        <p14:creationId xmlns:p14="http://schemas.microsoft.com/office/powerpoint/2010/main" val="35214875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70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2-3 </a:t>
            </a:r>
            <a:r>
              <a:rPr lang="ja-JP" altLang="en-US" b="1" i="0" dirty="0">
                <a:solidFill>
                  <a:srgbClr val="241913"/>
                </a:solidFill>
                <a:effectLst/>
                <a:latin typeface="游ゴシック" panose="020B0400000000000000" pitchFamily="50" charset="-128"/>
                <a:ea typeface="游ゴシック" panose="020B0400000000000000" pitchFamily="50" charset="-128"/>
              </a:rPr>
              <a:t>対策：一つあたりの開発スコープを適切なサイズに切る</a:t>
            </a:r>
            <a:r>
              <a:rPr lang="ja-JP" altLang="en-US" b="0" i="0" dirty="0">
                <a:solidFill>
                  <a:srgbClr val="241913"/>
                </a:solidFill>
                <a:effectLst/>
                <a:latin typeface="游ゴシック" panose="020B0400000000000000" pitchFamily="50" charset="-128"/>
                <a:ea typeface="游ゴシック" panose="020B0400000000000000" pitchFamily="50" charset="-128"/>
              </a:rPr>
              <a:t>。</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要件が頻繁に変わってしまうことを防ぐためには、一つの開発案件あたりのスコープを適切なサイズに分割することが必要だ。そのため発注者側が本当にその案件は分割できないのかを考えることが必要だ。また念を押して、受注者に対して分割ができないか、分割するならどうやるかなどを相談しながら提案をもらいつつ進めるのが良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先ほどの例で言えば、同じ検索機能でもタグ検索とフリーワード検索は別々に考えることができる。そのため２つの異なる案件として開発を進めていれば手戻りは小さく、タグ検索のリリース時期についてはフリーワード検索の要件変更の影響を受けなくて済んだはずだ。</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5.2 </a:t>
            </a:r>
            <a:r>
              <a:rPr lang="ja-JP" altLang="en-US" dirty="0"/>
              <a:t>失敗事例２：要件が頻繁に変わってしまう</a:t>
            </a:r>
            <a:endParaRPr dirty="0"/>
          </a:p>
        </p:txBody>
      </p:sp>
    </p:spTree>
    <p:extLst>
      <p:ext uri="{BB962C8B-B14F-4D97-AF65-F5344CB8AC3E}">
        <p14:creationId xmlns:p14="http://schemas.microsoft.com/office/powerpoint/2010/main" val="3091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a:t>
            </a:r>
            <a:r>
              <a:rPr dirty="0" err="1"/>
              <a:t>ビジネスプロセス関連図</a:t>
            </a:r>
            <a:endParaRPr dirty="0"/>
          </a:p>
        </p:txBody>
      </p:sp>
      <p:sp>
        <p:nvSpPr>
          <p:cNvPr id="3" name="コンテンツ プレースホルダー 2">
            <a:extLst>
              <a:ext uri="{FF2B5EF4-FFF2-40B4-BE49-F238E27FC236}">
                <a16:creationId xmlns:a16="http://schemas.microsoft.com/office/drawing/2014/main" id="{53815E07-FAF5-DC01-CF3C-94CD15A8583B}"/>
              </a:ext>
            </a:extLst>
          </p:cNvPr>
          <p:cNvSpPr>
            <a:spLocks noGrp="1"/>
          </p:cNvSpPr>
          <p:nvPr>
            <p:ph idx="1"/>
          </p:nvPr>
        </p:nvSpPr>
        <p:spPr/>
        <p:txBody>
          <a:bodyPr>
            <a:normAutofit fontScale="85000" lnSpcReduction="10000"/>
          </a:bodyPr>
          <a:lstStyle/>
          <a:p>
            <a:r>
              <a:rPr lang="ja-JP" altLang="en-US" b="0" i="0" dirty="0">
                <a:solidFill>
                  <a:srgbClr val="3E3E3E"/>
                </a:solidFill>
                <a:effectLst/>
                <a:latin typeface="メイリオ" panose="020B0604030504040204" pitchFamily="50" charset="-128"/>
                <a:ea typeface="メイリオ" panose="020B0604030504040204" pitchFamily="50" charset="-128"/>
              </a:rPr>
              <a:t>対象とする業務の全体象を把握するための資料</a:t>
            </a:r>
            <a:endParaRPr lang="en-US" altLang="ja-JP" b="0" i="0" dirty="0">
              <a:solidFill>
                <a:srgbClr val="3E3E3E"/>
              </a:solidFill>
              <a:effectLst/>
              <a:latin typeface="メイリオ" panose="020B0604030504040204" pitchFamily="50" charset="-128"/>
              <a:ea typeface="メイリオ" panose="020B0604030504040204" pitchFamily="50" charset="-128"/>
            </a:endParaRPr>
          </a:p>
          <a:p>
            <a:r>
              <a:rPr lang="ja-JP" altLang="en-US" b="0" i="0" dirty="0">
                <a:solidFill>
                  <a:srgbClr val="3E3E3E"/>
                </a:solidFill>
                <a:effectLst/>
                <a:latin typeface="メイリオ" panose="020B0604030504040204" pitchFamily="50" charset="-128"/>
                <a:ea typeface="メイリオ" panose="020B0604030504040204" pitchFamily="50" charset="-128"/>
              </a:rPr>
              <a:t>作成する際に気を付ける点としては</a:t>
            </a:r>
            <a:r>
              <a:rPr lang="en-US" altLang="ja-JP" b="0" i="0" dirty="0">
                <a:solidFill>
                  <a:srgbClr val="3E3E3E"/>
                </a:solidFill>
                <a:effectLst/>
                <a:latin typeface="メイリオ" panose="020B0604030504040204" pitchFamily="50" charset="-128"/>
                <a:ea typeface="メイリオ" panose="020B0604030504040204" pitchFamily="50" charset="-128"/>
              </a:rPr>
              <a:t>:</a:t>
            </a:r>
            <a:br>
              <a:rPr lang="ja-JP" altLang="en-US" dirty="0"/>
            </a:br>
            <a:r>
              <a:rPr lang="ja-JP" altLang="en-US" b="0" i="0" dirty="0">
                <a:solidFill>
                  <a:srgbClr val="3E3E3E"/>
                </a:solidFill>
                <a:effectLst/>
                <a:latin typeface="メイリオ" panose="020B0604030504040204" pitchFamily="50" charset="-128"/>
                <a:ea typeface="メイリオ" panose="020B0604030504040204" pitchFamily="50" charset="-128"/>
              </a:rPr>
              <a:t>・関係部署やシステム関係が分かるようにする</a:t>
            </a:r>
            <a:br>
              <a:rPr lang="ja-JP" altLang="en-US" dirty="0"/>
            </a:br>
            <a:r>
              <a:rPr lang="ja-JP" altLang="en-US" b="0" i="0" dirty="0">
                <a:solidFill>
                  <a:srgbClr val="3E3E3E"/>
                </a:solidFill>
                <a:effectLst/>
                <a:latin typeface="メイリオ" panose="020B0604030504040204" pitchFamily="50" charset="-128"/>
                <a:ea typeface="メイリオ" panose="020B0604030504040204" pitchFamily="50" charset="-128"/>
              </a:rPr>
              <a:t>・プロジェクトスコープが分かるようにする</a:t>
            </a:r>
            <a:br>
              <a:rPr lang="ja-JP" altLang="en-US" dirty="0"/>
            </a:br>
            <a:r>
              <a:rPr lang="ja-JP" altLang="en-US" b="0" i="0" dirty="0">
                <a:solidFill>
                  <a:srgbClr val="3E3E3E"/>
                </a:solidFill>
                <a:effectLst/>
                <a:latin typeface="メイリオ" panose="020B0604030504040204" pitchFamily="50" charset="-128"/>
                <a:ea typeface="メイリオ" panose="020B0604030504040204" pitchFamily="50" charset="-128"/>
              </a:rPr>
              <a:t>・細かい業務手順は「業務フロー」に書く</a:t>
            </a:r>
            <a:endParaRPr lang="en-US" altLang="ja-JP" b="0" i="0" dirty="0">
              <a:solidFill>
                <a:srgbClr val="3E3E3E"/>
              </a:solidFill>
              <a:effectLst/>
              <a:latin typeface="メイリオ" panose="020B0604030504040204" pitchFamily="50" charset="-128"/>
              <a:ea typeface="メイリオ" panose="020B0604030504040204" pitchFamily="50" charset="-128"/>
            </a:endParaRPr>
          </a:p>
          <a:p>
            <a:r>
              <a:rPr lang="ja-JP" altLang="en-US" b="0" i="0" dirty="0">
                <a:solidFill>
                  <a:srgbClr val="3E3E3E"/>
                </a:solidFill>
                <a:effectLst/>
                <a:latin typeface="メイリオ" panose="020B0604030504040204" pitchFamily="50" charset="-128"/>
                <a:ea typeface="メイリオ" panose="020B0604030504040204" pitchFamily="50" charset="-128"/>
              </a:rPr>
              <a:t>ビジネスプロセスを変えることは影響も大きいため、小規模なプロジェクトはビジネスプロセスは変更せずに、業務の”手段を変える”（手作業→システム自動化等）というスコープになることが多い</a:t>
            </a:r>
            <a:endParaRPr kumimoji="1" lang="ja-JP" altLang="en-US" dirty="0"/>
          </a:p>
        </p:txBody>
      </p:sp>
    </p:spTree>
    <p:extLst>
      <p:ext uri="{BB962C8B-B14F-4D97-AF65-F5344CB8AC3E}">
        <p14:creationId xmlns:p14="http://schemas.microsoft.com/office/powerpoint/2010/main" val="14406766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85000" lnSpcReduction="1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3-1 </a:t>
            </a:r>
            <a:r>
              <a:rPr lang="ja-JP" altLang="en-US" b="1" i="0" dirty="0">
                <a:solidFill>
                  <a:srgbClr val="241913"/>
                </a:solidFill>
                <a:effectLst/>
                <a:latin typeface="游ゴシック" panose="020B0400000000000000" pitchFamily="50" charset="-128"/>
                <a:ea typeface="游ゴシック" panose="020B0400000000000000" pitchFamily="50" charset="-128"/>
              </a:rPr>
              <a:t>内容</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例えば、以前の案件でこんなことがあった。その案件では、企業向けのシステムを開発していた。そのシステムは３つの料金プランがあり、料金プランによって使える機能が異なっていた。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しかし、システムのリリース後に管理者側でプランを追加したり、名称変更をしたりする機能がないことが問題になった。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その結果、企業向けの料金プランを追加、変更する機能は、当初発注側が想定していた時期よりも遅れて追加されることになった。</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5.3 </a:t>
            </a:r>
            <a:r>
              <a:rPr lang="ja-JP" altLang="en-US" dirty="0"/>
              <a:t>失敗事例３：要件定義の段階で対応が必要な項目に</a:t>
            </a:r>
            <a:endParaRPr dirty="0"/>
          </a:p>
        </p:txBody>
      </p:sp>
    </p:spTree>
    <p:extLst>
      <p:ext uri="{BB962C8B-B14F-4D97-AF65-F5344CB8AC3E}">
        <p14:creationId xmlns:p14="http://schemas.microsoft.com/office/powerpoint/2010/main" val="34402134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3-2 </a:t>
            </a:r>
            <a:r>
              <a:rPr lang="ja-JP" altLang="en-US" b="1" i="0" dirty="0">
                <a:solidFill>
                  <a:srgbClr val="241913"/>
                </a:solidFill>
                <a:effectLst/>
                <a:latin typeface="游ゴシック" panose="020B0400000000000000" pitchFamily="50" charset="-128"/>
                <a:ea typeface="游ゴシック" panose="020B0400000000000000" pitchFamily="50" charset="-128"/>
              </a:rPr>
              <a:t>原因：エンジニアの考慮漏れ</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の失敗事例の原因は、エンジニアの考慮漏れであることがほとんどだ。よく起こりがちなのが、ユーザが使う画面はしっかり考慮しているのに、管理者側が使う画面について考慮が漏れてしまうパターンだ。</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5.3 </a:t>
            </a:r>
            <a:r>
              <a:rPr lang="ja-JP" altLang="en-US" dirty="0"/>
              <a:t>失敗事例３：要件定義の段階で対応が必要な項目に</a:t>
            </a:r>
            <a:endParaRPr dirty="0"/>
          </a:p>
        </p:txBody>
      </p:sp>
    </p:spTree>
    <p:extLst>
      <p:ext uri="{BB962C8B-B14F-4D97-AF65-F5344CB8AC3E}">
        <p14:creationId xmlns:p14="http://schemas.microsoft.com/office/powerpoint/2010/main" val="1219752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55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3-3 </a:t>
            </a:r>
            <a:r>
              <a:rPr lang="ja-JP" altLang="en-US" b="1" i="0" dirty="0">
                <a:solidFill>
                  <a:srgbClr val="241913"/>
                </a:solidFill>
                <a:effectLst/>
                <a:latin typeface="游ゴシック" panose="020B0400000000000000" pitchFamily="50" charset="-128"/>
                <a:ea typeface="游ゴシック" panose="020B0400000000000000" pitchFamily="50" charset="-128"/>
              </a:rPr>
              <a:t>対策：</a:t>
            </a:r>
            <a:r>
              <a:rPr lang="en-US" altLang="ja-JP" b="1" i="0" dirty="0">
                <a:solidFill>
                  <a:srgbClr val="241913"/>
                </a:solidFill>
                <a:effectLst/>
                <a:latin typeface="游ゴシック" panose="020B0400000000000000" pitchFamily="50" charset="-128"/>
                <a:ea typeface="游ゴシック" panose="020B0400000000000000" pitchFamily="50" charset="-128"/>
              </a:rPr>
              <a:t>CRUD</a:t>
            </a:r>
            <a:r>
              <a:rPr lang="ja-JP" altLang="en-US" b="1" i="0" dirty="0">
                <a:solidFill>
                  <a:srgbClr val="241913"/>
                </a:solidFill>
                <a:effectLst/>
                <a:latin typeface="游ゴシック" panose="020B0400000000000000" pitchFamily="50" charset="-128"/>
                <a:ea typeface="游ゴシック" panose="020B0400000000000000" pitchFamily="50" charset="-128"/>
              </a:rPr>
              <a:t>マトリクスを作ることを依頼する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こういった失敗を防ぐために、</a:t>
            </a:r>
            <a:r>
              <a:rPr lang="en-US" altLang="ja-JP" b="0" i="0" dirty="0">
                <a:solidFill>
                  <a:srgbClr val="241913"/>
                </a:solidFill>
                <a:effectLst/>
                <a:latin typeface="游ゴシック" panose="020B0400000000000000" pitchFamily="50" charset="-128"/>
                <a:ea typeface="游ゴシック" panose="020B0400000000000000" pitchFamily="50" charset="-128"/>
              </a:rPr>
              <a:t>CRUD</a:t>
            </a:r>
            <a:r>
              <a:rPr lang="ja-JP" altLang="en-US" b="0" i="0" dirty="0">
                <a:solidFill>
                  <a:srgbClr val="241913"/>
                </a:solidFill>
                <a:effectLst/>
                <a:latin typeface="游ゴシック" panose="020B0400000000000000" pitchFamily="50" charset="-128"/>
                <a:ea typeface="游ゴシック" panose="020B0400000000000000" pitchFamily="50" charset="-128"/>
              </a:rPr>
              <a:t>マトリクスを作成してもらうことは効果的だ。</a:t>
            </a:r>
            <a:r>
              <a:rPr lang="en-US" altLang="ja-JP" b="0" i="0" dirty="0">
                <a:solidFill>
                  <a:srgbClr val="241913"/>
                </a:solidFill>
                <a:effectLst/>
                <a:latin typeface="游ゴシック" panose="020B0400000000000000" pitchFamily="50" charset="-128"/>
                <a:ea typeface="游ゴシック" panose="020B0400000000000000" pitchFamily="50" charset="-128"/>
              </a:rPr>
              <a:t>CRUD</a:t>
            </a:r>
            <a:r>
              <a:rPr lang="ja-JP" altLang="en-US" b="0" i="0" dirty="0">
                <a:solidFill>
                  <a:srgbClr val="241913"/>
                </a:solidFill>
                <a:effectLst/>
                <a:latin typeface="游ゴシック" panose="020B0400000000000000" pitchFamily="50" charset="-128"/>
                <a:ea typeface="游ゴシック" panose="020B0400000000000000" pitchFamily="50" charset="-128"/>
              </a:rPr>
              <a:t>マトリクスを作成することで、以下の２点がシステム開発で実現できることを担保できる。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・必要なデータがある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・各データに対する処理が過不足なく作られる</a:t>
            </a:r>
          </a:p>
          <a:p>
            <a:pPr algn="l" fontAlgn="base"/>
            <a:r>
              <a:rPr lang="en-US" altLang="ja-JP" b="0" i="0" dirty="0">
                <a:solidFill>
                  <a:srgbClr val="241913"/>
                </a:solidFill>
                <a:effectLst/>
                <a:latin typeface="游ゴシック" panose="020B0400000000000000" pitchFamily="50" charset="-128"/>
                <a:ea typeface="游ゴシック" panose="020B0400000000000000" pitchFamily="50" charset="-128"/>
              </a:rPr>
              <a:t>CRUD</a:t>
            </a:r>
            <a:r>
              <a:rPr lang="ja-JP" altLang="en-US" b="0" i="0" dirty="0">
                <a:solidFill>
                  <a:srgbClr val="241913"/>
                </a:solidFill>
                <a:effectLst/>
                <a:latin typeface="游ゴシック" panose="020B0400000000000000" pitchFamily="50" charset="-128"/>
                <a:ea typeface="游ゴシック" panose="020B0400000000000000" pitchFamily="50" charset="-128"/>
              </a:rPr>
              <a:t>マトリクスとは、以下のようなものだ。縦軸に必要なデータを並べ、横軸に画面一覧を並べている。それぞれの交差するマスで何ができるかを示している。（</a:t>
            </a:r>
            <a:r>
              <a:rPr lang="en-US" altLang="ja-JP" b="0" i="0" dirty="0" err="1">
                <a:solidFill>
                  <a:srgbClr val="241913"/>
                </a:solidFill>
                <a:effectLst/>
                <a:latin typeface="游ゴシック" panose="020B0400000000000000" pitchFamily="50" charset="-128"/>
                <a:ea typeface="游ゴシック" panose="020B0400000000000000" pitchFamily="50" charset="-128"/>
              </a:rPr>
              <a:t>Create,Read,Update,Delete</a:t>
            </a:r>
            <a:r>
              <a:rPr lang="ja-JP" altLang="en-US" b="0" i="0" dirty="0">
                <a:solidFill>
                  <a:srgbClr val="241913"/>
                </a:solidFill>
                <a:effectLst/>
                <a:latin typeface="游ゴシック" panose="020B0400000000000000" pitchFamily="50" charset="-128"/>
                <a:ea typeface="游ゴシック" panose="020B0400000000000000" pitchFamily="50" charset="-128"/>
              </a:rPr>
              <a:t>）</a:t>
            </a:r>
            <a:endParaRPr lang="en-US" altLang="ja-JP" b="0" i="0" dirty="0">
              <a:solidFill>
                <a:srgbClr val="241913"/>
              </a:solidFill>
              <a:effectLst/>
              <a:latin typeface="游ゴシック" panose="020B0400000000000000" pitchFamily="50" charset="-128"/>
              <a:ea typeface="游ゴシック" panose="020B0400000000000000" pitchFamily="50" charset="-128"/>
            </a:endParaRPr>
          </a:p>
          <a:p>
            <a:pPr algn="l" fontAlgn="base"/>
            <a:endParaRPr lang="en-US" altLang="ja-JP" dirty="0">
              <a:solidFill>
                <a:srgbClr val="241913"/>
              </a:solidFill>
              <a:latin typeface="游ゴシック" panose="020B0400000000000000" pitchFamily="50" charset="-128"/>
              <a:ea typeface="游ゴシック" panose="020B0400000000000000" pitchFamily="50" charset="-128"/>
            </a:endParaRPr>
          </a:p>
          <a:p>
            <a:pPr algn="l" fontAlgn="base"/>
            <a:endParaRPr lang="en-US" altLang="ja-JP" b="0" i="0" dirty="0">
              <a:solidFill>
                <a:srgbClr val="241913"/>
              </a:solidFill>
              <a:effectLst/>
              <a:latin typeface="游ゴシック" panose="020B0400000000000000" pitchFamily="50" charset="-128"/>
              <a:ea typeface="游ゴシック" panose="020B0400000000000000" pitchFamily="50" charset="-128"/>
            </a:endParaRPr>
          </a:p>
          <a:p>
            <a:pPr algn="l" fontAlgn="base"/>
            <a:endParaRPr lang="en-US" altLang="ja-JP" dirty="0">
              <a:solidFill>
                <a:srgbClr val="241913"/>
              </a:solidFill>
              <a:latin typeface="游ゴシック" panose="020B0400000000000000" pitchFamily="50" charset="-128"/>
              <a:ea typeface="游ゴシック" panose="020B0400000000000000" pitchFamily="50" charset="-128"/>
            </a:endParaRPr>
          </a:p>
          <a:p>
            <a:pPr algn="l" fontAlgn="base"/>
            <a:endParaRPr lang="en-US" altLang="ja-JP" b="0" i="0" dirty="0">
              <a:solidFill>
                <a:srgbClr val="241913"/>
              </a:solidFill>
              <a:effectLst/>
              <a:latin typeface="游ゴシック" panose="020B0400000000000000" pitchFamily="50" charset="-128"/>
              <a:ea typeface="游ゴシック" panose="020B0400000000000000" pitchFamily="50" charset="-128"/>
            </a:endParaRPr>
          </a:p>
          <a:p>
            <a:pPr algn="l" fontAlgn="base"/>
            <a:endParaRPr lang="en-US" altLang="ja-JP" b="0" i="0" dirty="0">
              <a:solidFill>
                <a:srgbClr val="241913"/>
              </a:solidFill>
              <a:effectLst/>
              <a:latin typeface="游ゴシック" panose="020B0400000000000000" pitchFamily="50" charset="-128"/>
              <a:ea typeface="游ゴシック" panose="020B0400000000000000" pitchFamily="50" charset="-128"/>
            </a:endParaRP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れを受注者に作ってもらうことで、必要なデータとそれぞれに対してどんな処理をどこの画面で行えるのかが一目でわかるようになる。そのため発注者・受注者双方が協力して認識の漏れをなくす一助になる。</a:t>
            </a:r>
          </a:p>
          <a:p>
            <a:pPr algn="l" fontAlgn="base"/>
            <a:endParaRPr lang="ja-JP" altLang="en-US" b="0" i="0" dirty="0">
              <a:solidFill>
                <a:srgbClr val="241913"/>
              </a:solidFill>
              <a:effectLst/>
              <a:latin typeface="游ゴシック" panose="020B0400000000000000" pitchFamily="50" charset="-128"/>
              <a:ea typeface="游ゴシック" panose="020B0400000000000000" pitchFamily="50" charset="-128"/>
            </a:endParaRP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5.3 </a:t>
            </a:r>
            <a:r>
              <a:rPr lang="ja-JP" altLang="en-US" dirty="0"/>
              <a:t>失敗事例３：要件定義の段階で対応が必要な項目に</a:t>
            </a:r>
            <a:endParaRPr dirty="0"/>
          </a:p>
        </p:txBody>
      </p:sp>
      <p:pic>
        <p:nvPicPr>
          <p:cNvPr id="1034" name="Picture 10" descr="CRUDマトリクスの例">
            <a:extLst>
              <a:ext uri="{FF2B5EF4-FFF2-40B4-BE49-F238E27FC236}">
                <a16:creationId xmlns:a16="http://schemas.microsoft.com/office/drawing/2014/main" id="{9AFFABBD-5966-BE82-2DC4-9FB771ECE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674" y="3905880"/>
            <a:ext cx="6880651" cy="1223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00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92500" lnSpcReduction="1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4-1 </a:t>
            </a:r>
            <a:r>
              <a:rPr lang="ja-JP" altLang="en-US" b="1" i="0" dirty="0">
                <a:solidFill>
                  <a:srgbClr val="241913"/>
                </a:solidFill>
                <a:effectLst/>
                <a:latin typeface="游ゴシック" panose="020B0400000000000000" pitchFamily="50" charset="-128"/>
                <a:ea typeface="游ゴシック" panose="020B0400000000000000" pitchFamily="50" charset="-128"/>
              </a:rPr>
              <a:t>内容</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例えば、筆者が以前関わったプロジェクトで開発側の責任者が工数の算出をかなりざっくりと行ったことがあった。その工数の算出に使える時間が少なかったこともあり、算出された工数に特に根拠はなく、なおかつかなりハイスキルな人目線での予想工数だった。そのため、</a:t>
            </a:r>
            <a:r>
              <a:rPr lang="en-US" altLang="ja-JP" b="0" i="0" dirty="0">
                <a:solidFill>
                  <a:srgbClr val="241913"/>
                </a:solidFill>
                <a:effectLst/>
                <a:latin typeface="游ゴシック" panose="020B0400000000000000" pitchFamily="50" charset="-128"/>
                <a:ea typeface="游ゴシック" panose="020B0400000000000000" pitchFamily="50" charset="-128"/>
              </a:rPr>
              <a:t>3</a:t>
            </a:r>
            <a:r>
              <a:rPr lang="ja-JP" altLang="en-US" b="0" i="0" dirty="0">
                <a:solidFill>
                  <a:srgbClr val="241913"/>
                </a:solidFill>
                <a:effectLst/>
                <a:latin typeface="游ゴシック" panose="020B0400000000000000" pitchFamily="50" charset="-128"/>
                <a:ea typeface="游ゴシック" panose="020B0400000000000000" pitchFamily="50" charset="-128"/>
              </a:rPr>
              <a:t>ヶ月と見積られた開発プロジェクトだったが、プロジェクトの初期の段階で遅延が出始め、最終的には</a:t>
            </a:r>
            <a:r>
              <a:rPr lang="en-US" altLang="ja-JP" b="0" i="0" dirty="0">
                <a:solidFill>
                  <a:srgbClr val="241913"/>
                </a:solidFill>
                <a:effectLst/>
                <a:latin typeface="游ゴシック" panose="020B0400000000000000" pitchFamily="50" charset="-128"/>
                <a:ea typeface="游ゴシック" panose="020B0400000000000000" pitchFamily="50" charset="-128"/>
              </a:rPr>
              <a:t>1</a:t>
            </a:r>
            <a:r>
              <a:rPr lang="ja-JP" altLang="en-US" b="0" i="0" dirty="0">
                <a:solidFill>
                  <a:srgbClr val="241913"/>
                </a:solidFill>
                <a:effectLst/>
                <a:latin typeface="游ゴシック" panose="020B0400000000000000" pitchFamily="50" charset="-128"/>
                <a:ea typeface="游ゴシック" panose="020B0400000000000000" pitchFamily="50" charset="-128"/>
              </a:rPr>
              <a:t>ヶ月以上遅延した。</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5.4 </a:t>
            </a:r>
            <a:r>
              <a:rPr lang="ja-JP" altLang="en-US" dirty="0"/>
              <a:t>失敗事例４：工数の見積もりが甘すぎる</a:t>
            </a:r>
            <a:endParaRPr dirty="0"/>
          </a:p>
        </p:txBody>
      </p:sp>
    </p:spTree>
    <p:extLst>
      <p:ext uri="{BB962C8B-B14F-4D97-AF65-F5344CB8AC3E}">
        <p14:creationId xmlns:p14="http://schemas.microsoft.com/office/powerpoint/2010/main" val="28568344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70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4-2 </a:t>
            </a:r>
            <a:r>
              <a:rPr lang="ja-JP" altLang="en-US" b="1" i="0" dirty="0">
                <a:solidFill>
                  <a:srgbClr val="241913"/>
                </a:solidFill>
                <a:effectLst/>
                <a:latin typeface="游ゴシック" panose="020B0400000000000000" pitchFamily="50" charset="-128"/>
                <a:ea typeface="游ゴシック" panose="020B0400000000000000" pitchFamily="50" charset="-128"/>
              </a:rPr>
              <a:t>原因：工数出しの根拠が弱い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この手の失敗の原因としては、工数の算出方法の根拠が弱いことが挙げられる。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本来であれば、タスクを分解し、分解したそれぞれのタスクに対して予想工数を算出していく。しかし、タスクの分解が甘く、ざっくりしたタスクに対してざっくりと予想工数を割り振っていくと次のどちらかが起きる。大幅な工数遅延。もしくは、開発者が異常な工数的余裕をもつことで生産性がガクッと下が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実際これは、開発経験がすくない若手のエンジニアにはよくある現象だ。というのも、業務知識が薄いため、案件を完成させるために必要な工程を想像することが難しいからだ。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その結果、ざっくりとした作業工程に対して、工数を見積もるため大幅な遅延が発生したりする。</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5.4 </a:t>
            </a:r>
            <a:r>
              <a:rPr lang="ja-JP" altLang="en-US" dirty="0"/>
              <a:t>失敗事例４：工数の見積もりが甘すぎる</a:t>
            </a:r>
            <a:endParaRPr dirty="0"/>
          </a:p>
        </p:txBody>
      </p:sp>
    </p:spTree>
    <p:extLst>
      <p:ext uri="{BB962C8B-B14F-4D97-AF65-F5344CB8AC3E}">
        <p14:creationId xmlns:p14="http://schemas.microsoft.com/office/powerpoint/2010/main" val="38219533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625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4-3 </a:t>
            </a:r>
            <a:r>
              <a:rPr lang="ja-JP" altLang="en-US" b="1" i="0" dirty="0">
                <a:solidFill>
                  <a:srgbClr val="241913"/>
                </a:solidFill>
                <a:effectLst/>
                <a:latin typeface="游ゴシック" panose="020B0400000000000000" pitchFamily="50" charset="-128"/>
                <a:ea typeface="游ゴシック" panose="020B0400000000000000" pitchFamily="50" charset="-128"/>
              </a:rPr>
              <a:t>対策：工数出しの根拠を提示してもらう</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ざっくりしすぎた工数見積もりを防ぐためには、工数の根拠をできる限り提示してもらうようにすることが望ましい。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ただし前提として、完璧な予想工数というものはない。ソフトウェア開発は予測不能な出来事が多く発生する。それは、他の機能をどう作るのかによって実現方法が異なって来たり、使えると思っていた技術が使えなかったりといったこと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そのため、工数出しの根拠を出してもらうことは以下の点を狙ってのことだ。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・根拠を提出するとなれば、より精緻に算出するインセンティブが受注側に生まれる点</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・工数に根拠があれば、一つずれた時に見直しがしやすい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　例）一つの画面を作るのに</a:t>
            </a:r>
            <a:r>
              <a:rPr lang="en-US" altLang="ja-JP" b="0" i="0" dirty="0">
                <a:solidFill>
                  <a:srgbClr val="241913"/>
                </a:solidFill>
                <a:effectLst/>
                <a:latin typeface="游ゴシック" panose="020B0400000000000000" pitchFamily="50" charset="-128"/>
                <a:ea typeface="游ゴシック" panose="020B0400000000000000" pitchFamily="50" charset="-128"/>
              </a:rPr>
              <a:t>1</a:t>
            </a:r>
            <a:r>
              <a:rPr lang="ja-JP" altLang="en-US" b="0" i="0" dirty="0">
                <a:solidFill>
                  <a:srgbClr val="241913"/>
                </a:solidFill>
                <a:effectLst/>
                <a:latin typeface="游ゴシック" panose="020B0400000000000000" pitchFamily="50" charset="-128"/>
                <a:ea typeface="游ゴシック" panose="020B0400000000000000" pitchFamily="50" charset="-128"/>
              </a:rPr>
              <a:t>日かかると見積もっていたとする。しかし、開発してみたら</a:t>
            </a:r>
            <a:r>
              <a:rPr lang="en-US" altLang="ja-JP" b="0" i="0" dirty="0">
                <a:solidFill>
                  <a:srgbClr val="241913"/>
                </a:solidFill>
                <a:effectLst/>
                <a:latin typeface="游ゴシック" panose="020B0400000000000000" pitchFamily="50" charset="-128"/>
                <a:ea typeface="游ゴシック" panose="020B0400000000000000" pitchFamily="50" charset="-128"/>
              </a:rPr>
              <a:t>3</a:t>
            </a:r>
            <a:r>
              <a:rPr lang="ja-JP" altLang="en-US" b="0" i="0" dirty="0">
                <a:solidFill>
                  <a:srgbClr val="241913"/>
                </a:solidFill>
                <a:effectLst/>
                <a:latin typeface="游ゴシック" panose="020B0400000000000000" pitchFamily="50" charset="-128"/>
                <a:ea typeface="游ゴシック" panose="020B0400000000000000" pitchFamily="50" charset="-128"/>
              </a:rPr>
              <a:t>日かかるとなったら「残りの開発が必要な画面数 </a:t>
            </a:r>
            <a:r>
              <a:rPr lang="en-US" altLang="ja-JP" b="0" i="0" dirty="0">
                <a:solidFill>
                  <a:srgbClr val="241913"/>
                </a:solidFill>
                <a:effectLst/>
                <a:latin typeface="游ゴシック" panose="020B0400000000000000" pitchFamily="50" charset="-128"/>
                <a:ea typeface="游ゴシック" panose="020B0400000000000000" pitchFamily="50" charset="-128"/>
              </a:rPr>
              <a:t>x 3</a:t>
            </a:r>
            <a:r>
              <a:rPr lang="ja-JP" altLang="en-US" b="0" i="0" dirty="0">
                <a:solidFill>
                  <a:srgbClr val="241913"/>
                </a:solidFill>
                <a:effectLst/>
                <a:latin typeface="游ゴシック" panose="020B0400000000000000" pitchFamily="50" charset="-128"/>
                <a:ea typeface="游ゴシック" panose="020B0400000000000000" pitchFamily="50" charset="-128"/>
              </a:rPr>
              <a:t>日」すれば軌道修正がしやすい。</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dirty="0"/>
              <a:t>5.4 </a:t>
            </a:r>
            <a:r>
              <a:rPr lang="ja-JP" altLang="en-US" dirty="0"/>
              <a:t>失敗事例４：工数の見積もりが甘すぎる</a:t>
            </a:r>
            <a:endParaRPr dirty="0"/>
          </a:p>
        </p:txBody>
      </p:sp>
    </p:spTree>
    <p:extLst>
      <p:ext uri="{BB962C8B-B14F-4D97-AF65-F5344CB8AC3E}">
        <p14:creationId xmlns:p14="http://schemas.microsoft.com/office/powerpoint/2010/main" val="1487905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475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5-1 </a:t>
            </a:r>
            <a:r>
              <a:rPr lang="ja-JP" altLang="en-US" b="1" i="0" dirty="0">
                <a:solidFill>
                  <a:srgbClr val="241913"/>
                </a:solidFill>
                <a:effectLst/>
                <a:latin typeface="游ゴシック" panose="020B0400000000000000" pitchFamily="50" charset="-128"/>
                <a:ea typeface="游ゴシック" panose="020B0400000000000000" pitchFamily="50" charset="-128"/>
              </a:rPr>
              <a:t>内容</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例えば、筆者の経験からもこんなことがあった。当時は企業向けの報告書作成ツールを開発していた。あらかじめシステムが決めたワークフローがあり、ユーザはそれ通りに作業を進めていくことで報告書ができるという機能を持ってい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しかしそのワークフローが「</a:t>
            </a:r>
            <a:r>
              <a:rPr lang="en-US" altLang="ja-JP" b="0" i="0" dirty="0">
                <a:solidFill>
                  <a:srgbClr val="241913"/>
                </a:solidFill>
                <a:effectLst/>
                <a:latin typeface="游ゴシック" panose="020B0400000000000000" pitchFamily="50" charset="-128"/>
                <a:ea typeface="游ゴシック" panose="020B0400000000000000" pitchFamily="50" charset="-128"/>
              </a:rPr>
              <a:t>A-&gt;B-&gt;C</a:t>
            </a:r>
            <a:r>
              <a:rPr lang="ja-JP" altLang="en-US" b="0" i="0" dirty="0">
                <a:solidFill>
                  <a:srgbClr val="241913"/>
                </a:solidFill>
                <a:effectLst/>
                <a:latin typeface="游ゴシック" panose="020B0400000000000000" pitchFamily="50" charset="-128"/>
                <a:ea typeface="游ゴシック" panose="020B0400000000000000" pitchFamily="50" charset="-128"/>
              </a:rPr>
              <a:t>」という順番なのか「</a:t>
            </a:r>
            <a:r>
              <a:rPr lang="en-US" altLang="ja-JP" b="0" i="0" dirty="0">
                <a:solidFill>
                  <a:srgbClr val="241913"/>
                </a:solidFill>
                <a:effectLst/>
                <a:latin typeface="游ゴシック" panose="020B0400000000000000" pitchFamily="50" charset="-128"/>
                <a:ea typeface="游ゴシック" panose="020B0400000000000000" pitchFamily="50" charset="-128"/>
              </a:rPr>
              <a:t>A-&gt;B</a:t>
            </a:r>
            <a:r>
              <a:rPr lang="ja-JP" altLang="en-US" b="0" i="0" dirty="0">
                <a:solidFill>
                  <a:srgbClr val="241913"/>
                </a:solidFill>
                <a:effectLst/>
                <a:latin typeface="游ゴシック" panose="020B0400000000000000" pitchFamily="50" charset="-128"/>
                <a:ea typeface="游ゴシック" panose="020B0400000000000000" pitchFamily="50" charset="-128"/>
              </a:rPr>
              <a:t>」と「</a:t>
            </a:r>
            <a:r>
              <a:rPr lang="en-US" altLang="ja-JP" b="0" i="0" dirty="0">
                <a:solidFill>
                  <a:srgbClr val="241913"/>
                </a:solidFill>
                <a:effectLst/>
                <a:latin typeface="游ゴシック" panose="020B0400000000000000" pitchFamily="50" charset="-128"/>
                <a:ea typeface="游ゴシック" panose="020B0400000000000000" pitchFamily="50" charset="-128"/>
              </a:rPr>
              <a:t>A-&gt;C</a:t>
            </a:r>
            <a:r>
              <a:rPr lang="ja-JP" altLang="en-US" b="0" i="0" dirty="0">
                <a:solidFill>
                  <a:srgbClr val="241913"/>
                </a:solidFill>
                <a:effectLst/>
                <a:latin typeface="游ゴシック" panose="020B0400000000000000" pitchFamily="50" charset="-128"/>
                <a:ea typeface="游ゴシック" panose="020B0400000000000000" pitchFamily="50" charset="-128"/>
              </a:rPr>
              <a:t>」は同時並行で進められるのかという実際のユーザの業務フローが見えていない状態で、前者の機能を作ってしまった。しかし、後にユーザテストをした結果、実際は「</a:t>
            </a:r>
            <a:r>
              <a:rPr lang="en-US" altLang="ja-JP" b="0" i="0" dirty="0">
                <a:solidFill>
                  <a:srgbClr val="241913"/>
                </a:solidFill>
                <a:effectLst/>
                <a:latin typeface="游ゴシック" panose="020B0400000000000000" pitchFamily="50" charset="-128"/>
                <a:ea typeface="游ゴシック" panose="020B0400000000000000" pitchFamily="50" charset="-128"/>
              </a:rPr>
              <a:t>A-&gt;B</a:t>
            </a:r>
            <a:r>
              <a:rPr lang="ja-JP" altLang="en-US" b="0" i="0" dirty="0">
                <a:solidFill>
                  <a:srgbClr val="241913"/>
                </a:solidFill>
                <a:effectLst/>
                <a:latin typeface="游ゴシック" panose="020B0400000000000000" pitchFamily="50" charset="-128"/>
                <a:ea typeface="游ゴシック" panose="020B0400000000000000" pitchFamily="50" charset="-128"/>
              </a:rPr>
              <a:t>」と「</a:t>
            </a:r>
            <a:r>
              <a:rPr lang="en-US" altLang="ja-JP" b="0" i="0" dirty="0">
                <a:solidFill>
                  <a:srgbClr val="241913"/>
                </a:solidFill>
                <a:effectLst/>
                <a:latin typeface="游ゴシック" panose="020B0400000000000000" pitchFamily="50" charset="-128"/>
                <a:ea typeface="游ゴシック" panose="020B0400000000000000" pitchFamily="50" charset="-128"/>
              </a:rPr>
              <a:t>A-&gt;C</a:t>
            </a:r>
            <a:r>
              <a:rPr lang="ja-JP" altLang="en-US" b="0" i="0" dirty="0">
                <a:solidFill>
                  <a:srgbClr val="241913"/>
                </a:solidFill>
                <a:effectLst/>
                <a:latin typeface="游ゴシック" panose="020B0400000000000000" pitchFamily="50" charset="-128"/>
                <a:ea typeface="游ゴシック" panose="020B0400000000000000" pitchFamily="50" charset="-128"/>
              </a:rPr>
              <a:t>」は同時並行で進められるというフローにするべきだということがわかり、改修を余儀なくされた。</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の失敗の結果として、使われない機能を開発するために開発工数を費やしてしまった。この例で言えば、以下の２つの点で開発工数を節約できた可能性がある。（もちろん作ってみて試すというのが完全に悪いと否定するわけではな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・最初の「</a:t>
            </a:r>
            <a:r>
              <a:rPr lang="en-US" altLang="ja-JP" b="0" i="0" dirty="0">
                <a:solidFill>
                  <a:srgbClr val="241913"/>
                </a:solidFill>
                <a:effectLst/>
                <a:latin typeface="游ゴシック" panose="020B0400000000000000" pitchFamily="50" charset="-128"/>
                <a:ea typeface="游ゴシック" panose="020B0400000000000000" pitchFamily="50" charset="-128"/>
              </a:rPr>
              <a:t>A-&gt;B-&gt;C</a:t>
            </a:r>
            <a:r>
              <a:rPr lang="ja-JP" altLang="en-US" b="0" i="0" dirty="0">
                <a:solidFill>
                  <a:srgbClr val="241913"/>
                </a:solidFill>
                <a:effectLst/>
                <a:latin typeface="游ゴシック" panose="020B0400000000000000" pitchFamily="50" charset="-128"/>
                <a:ea typeface="游ゴシック" panose="020B0400000000000000" pitchFamily="50" charset="-128"/>
              </a:rPr>
              <a:t>」というワークフローに則って行なった開発工数</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a:t>
            </a:r>
            <a:r>
              <a:rPr lang="en-US" altLang="ja-JP" b="0" i="0" dirty="0">
                <a:solidFill>
                  <a:srgbClr val="241913"/>
                </a:solidFill>
                <a:effectLst/>
                <a:latin typeface="游ゴシック" panose="020B0400000000000000" pitchFamily="50" charset="-128"/>
                <a:ea typeface="游ゴシック" panose="020B0400000000000000" pitchFamily="50" charset="-128"/>
              </a:rPr>
              <a:t>A-&gt;B</a:t>
            </a:r>
            <a:r>
              <a:rPr lang="ja-JP" altLang="en-US" b="0" i="0" dirty="0">
                <a:solidFill>
                  <a:srgbClr val="241913"/>
                </a:solidFill>
                <a:effectLst/>
                <a:latin typeface="游ゴシック" panose="020B0400000000000000" pitchFamily="50" charset="-128"/>
                <a:ea typeface="游ゴシック" panose="020B0400000000000000" pitchFamily="50" charset="-128"/>
              </a:rPr>
              <a:t>」と「</a:t>
            </a:r>
            <a:r>
              <a:rPr lang="en-US" altLang="ja-JP" b="0" i="0" dirty="0">
                <a:solidFill>
                  <a:srgbClr val="241913"/>
                </a:solidFill>
                <a:effectLst/>
                <a:latin typeface="游ゴシック" panose="020B0400000000000000" pitchFamily="50" charset="-128"/>
                <a:ea typeface="游ゴシック" panose="020B0400000000000000" pitchFamily="50" charset="-128"/>
              </a:rPr>
              <a:t>A-&gt;C</a:t>
            </a:r>
            <a:r>
              <a:rPr lang="ja-JP" altLang="en-US" b="0" i="0" dirty="0">
                <a:solidFill>
                  <a:srgbClr val="241913"/>
                </a:solidFill>
                <a:effectLst/>
                <a:latin typeface="游ゴシック" panose="020B0400000000000000" pitchFamily="50" charset="-128"/>
                <a:ea typeface="游ゴシック" panose="020B0400000000000000" pitchFamily="50" charset="-128"/>
              </a:rPr>
              <a:t>」は同時並行で進められるというフローにするための修正工数</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特に、</a:t>
            </a:r>
            <a:r>
              <a:rPr lang="en-US" altLang="ja-JP" b="0" i="0" dirty="0">
                <a:solidFill>
                  <a:srgbClr val="241913"/>
                </a:solidFill>
                <a:effectLst/>
                <a:latin typeface="游ゴシック" panose="020B0400000000000000" pitchFamily="50" charset="-128"/>
                <a:ea typeface="游ゴシック" panose="020B0400000000000000" pitchFamily="50" charset="-128"/>
              </a:rPr>
              <a:t>2</a:t>
            </a:r>
            <a:r>
              <a:rPr lang="ja-JP" altLang="en-US" b="0" i="0" dirty="0">
                <a:solidFill>
                  <a:srgbClr val="241913"/>
                </a:solidFill>
                <a:effectLst/>
                <a:latin typeface="游ゴシック" panose="020B0400000000000000" pitchFamily="50" charset="-128"/>
                <a:ea typeface="游ゴシック" panose="020B0400000000000000" pitchFamily="50" charset="-128"/>
              </a:rPr>
              <a:t>つ目に関してはシステムの動きを変更するだけではなく、保存されてしまっているデータの修正も含むため改修のコストは大きい。実際、この例で挙げた案件での改修でも、データ修正にかかった工数はシステムの動きを変更するために使った工数よりも大きかった。</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altLang="ja-JP" dirty="0"/>
              <a:t>5.5 </a:t>
            </a:r>
            <a:r>
              <a:rPr lang="ja-JP" altLang="en-US" dirty="0"/>
              <a:t>失敗事例５：最初から不確実性が高いものの要件を固めてしまう</a:t>
            </a:r>
          </a:p>
        </p:txBody>
      </p:sp>
    </p:spTree>
    <p:extLst>
      <p:ext uri="{BB962C8B-B14F-4D97-AF65-F5344CB8AC3E}">
        <p14:creationId xmlns:p14="http://schemas.microsoft.com/office/powerpoint/2010/main" val="32578832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775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5-2 </a:t>
            </a:r>
            <a:r>
              <a:rPr lang="ja-JP" altLang="en-US" b="1" i="0" dirty="0">
                <a:solidFill>
                  <a:srgbClr val="241913"/>
                </a:solidFill>
                <a:effectLst/>
                <a:latin typeface="游ゴシック" panose="020B0400000000000000" pitchFamily="50" charset="-128"/>
                <a:ea typeface="游ゴシック" panose="020B0400000000000000" pitchFamily="50" charset="-128"/>
              </a:rPr>
              <a:t>原因：ビジネスにとって本当に必要な機能の見極めができていない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の手の失敗の原因としては、ビジネス上必ずなくてはならない機能が見極められていないことが挙げられる。本来であれば後回しでも良い、まだ実際の使われ方の検証ができていない機能についても作ってしまおうとしているということだ。</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前提として、システム開発は柔軟に使えるものを作ろうとしたり、作り方を変更しようとするとかなり開発工数が必要になる。逆に、柔軟性のないものであれば比較的簡単に作れる。そのため、システム開発をしていく上では、ユーザの使用状況が想定できて、柔軟性がなくても大丈夫なものから作っていくのが良い。</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altLang="ja-JP" dirty="0"/>
              <a:t>5.5 </a:t>
            </a:r>
            <a:r>
              <a:rPr lang="ja-JP" altLang="en-US" dirty="0"/>
              <a:t>失敗事例５：最初から不確実性が高いものの要件を固めてしまう</a:t>
            </a:r>
          </a:p>
        </p:txBody>
      </p:sp>
    </p:spTree>
    <p:extLst>
      <p:ext uri="{BB962C8B-B14F-4D97-AF65-F5344CB8AC3E}">
        <p14:creationId xmlns:p14="http://schemas.microsoft.com/office/powerpoint/2010/main" val="10820960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5B21D74-07B8-6443-212E-8B91E8F483B4}"/>
              </a:ext>
            </a:extLst>
          </p:cNvPr>
          <p:cNvSpPr>
            <a:spLocks noGrp="1"/>
          </p:cNvSpPr>
          <p:nvPr>
            <p:ph idx="1"/>
          </p:nvPr>
        </p:nvSpPr>
        <p:spPr/>
        <p:txBody>
          <a:bodyPr>
            <a:normAutofit fontScale="70000" lnSpcReduction="20000"/>
          </a:bodyPr>
          <a:lstStyle/>
          <a:p>
            <a:pPr algn="l" fontAlgn="base"/>
            <a:r>
              <a:rPr lang="en-US" altLang="ja-JP" b="1" i="0" dirty="0">
                <a:solidFill>
                  <a:srgbClr val="241913"/>
                </a:solidFill>
                <a:effectLst/>
                <a:latin typeface="游ゴシック" panose="020B0400000000000000" pitchFamily="50" charset="-128"/>
                <a:ea typeface="游ゴシック" panose="020B0400000000000000" pitchFamily="50" charset="-128"/>
              </a:rPr>
              <a:t>5-3 </a:t>
            </a:r>
            <a:r>
              <a:rPr lang="ja-JP" altLang="en-US" b="1" i="0" dirty="0">
                <a:solidFill>
                  <a:srgbClr val="241913"/>
                </a:solidFill>
                <a:effectLst/>
                <a:latin typeface="游ゴシック" panose="020B0400000000000000" pitchFamily="50" charset="-128"/>
                <a:ea typeface="游ゴシック" panose="020B0400000000000000" pitchFamily="50" charset="-128"/>
              </a:rPr>
              <a:t>対策：本当に必要な機能は何かをしっかりと検討し、自信が持てないものは検証をしてから作る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最初から不確実性が高いものの要件を固めてしまうという事態を防ぐためにも、以下の</a:t>
            </a:r>
            <a:r>
              <a:rPr lang="en-US" altLang="ja-JP" b="0" i="0" dirty="0">
                <a:solidFill>
                  <a:srgbClr val="241913"/>
                </a:solidFill>
                <a:effectLst/>
                <a:latin typeface="游ゴシック" panose="020B0400000000000000" pitchFamily="50" charset="-128"/>
                <a:ea typeface="游ゴシック" panose="020B0400000000000000" pitchFamily="50" charset="-128"/>
              </a:rPr>
              <a:t>2</a:t>
            </a:r>
            <a:r>
              <a:rPr lang="ja-JP" altLang="en-US" b="0" i="0" dirty="0">
                <a:solidFill>
                  <a:srgbClr val="241913"/>
                </a:solidFill>
                <a:effectLst/>
                <a:latin typeface="游ゴシック" panose="020B0400000000000000" pitchFamily="50" charset="-128"/>
                <a:ea typeface="游ゴシック" panose="020B0400000000000000" pitchFamily="50" charset="-128"/>
              </a:rPr>
              <a:t>点を意識すると良い。</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・最低限必要な機能を作るという観点をもつ</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・検証をしてから開発をするというサイクルを回す</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これをすることで、手戻りを減らすことができ、なおかつ無駄に柔軟性を持たせた機能を開発する必要もなくなる。</a:t>
            </a:r>
          </a:p>
          <a:p>
            <a:pPr algn="l" fontAlgn="base"/>
            <a:r>
              <a:rPr lang="ja-JP" altLang="en-US" b="0" i="0" dirty="0">
                <a:solidFill>
                  <a:srgbClr val="241913"/>
                </a:solidFill>
                <a:effectLst/>
                <a:latin typeface="游ゴシック" panose="020B0400000000000000" pitchFamily="50" charset="-128"/>
                <a:ea typeface="游ゴシック" panose="020B0400000000000000" pitchFamily="50" charset="-128"/>
              </a:rPr>
              <a:t>ただし、もちろん柔軟性を持たせることに意味があるシステムを否定しているのではない。そういったシステムの場合は、柔軟性を持たせるべきところに開発の工数を集中させ、そうでないところには最小限の工数で機能を作るのが良いということだ。</a:t>
            </a:r>
          </a:p>
        </p:txBody>
      </p:sp>
      <p:sp>
        <p:nvSpPr>
          <p:cNvPr id="5" name="Title 1">
            <a:extLst>
              <a:ext uri="{FF2B5EF4-FFF2-40B4-BE49-F238E27FC236}">
                <a16:creationId xmlns:a16="http://schemas.microsoft.com/office/drawing/2014/main" id="{16F90C1A-B7C9-E733-DC53-5E8FB07A9B69}"/>
              </a:ext>
            </a:extLst>
          </p:cNvPr>
          <p:cNvSpPr>
            <a:spLocks noGrp="1"/>
          </p:cNvSpPr>
          <p:nvPr>
            <p:ph type="title"/>
          </p:nvPr>
        </p:nvSpPr>
        <p:spPr>
          <a:xfrm>
            <a:off x="457200" y="274638"/>
            <a:ext cx="8229600" cy="1143000"/>
          </a:xfrm>
        </p:spPr>
        <p:txBody>
          <a:bodyPr>
            <a:normAutofit fontScale="90000"/>
          </a:bodyPr>
          <a:lstStyle/>
          <a:p>
            <a:r>
              <a:rPr lang="en-US" altLang="ja-JP" dirty="0"/>
              <a:t>5.5 </a:t>
            </a:r>
            <a:r>
              <a:rPr lang="ja-JP" altLang="en-US" dirty="0"/>
              <a:t>失敗事例５：最初から不確実性が高いものの要件を固めてしまう</a:t>
            </a:r>
          </a:p>
        </p:txBody>
      </p:sp>
    </p:spTree>
    <p:extLst>
      <p:ext uri="{BB962C8B-B14F-4D97-AF65-F5344CB8AC3E}">
        <p14:creationId xmlns:p14="http://schemas.microsoft.com/office/powerpoint/2010/main" val="368668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569</TotalTime>
  <Words>6460</Words>
  <Application>Microsoft Office PowerPoint</Application>
  <PresentationFormat>画面に合わせる (4:3)</PresentationFormat>
  <Paragraphs>376</Paragraphs>
  <Slides>98</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98</vt:i4>
      </vt:variant>
    </vt:vector>
  </HeadingPairs>
  <TitlesOfParts>
    <vt:vector size="104" baseType="lpstr">
      <vt:lpstr>-apple-system</vt:lpstr>
      <vt:lpstr>メイリオ</vt:lpstr>
      <vt:lpstr>游ゴシック</vt:lpstr>
      <vt:lpstr>Arial</vt:lpstr>
      <vt:lpstr>Calibri</vt:lpstr>
      <vt:lpstr>Office Theme</vt:lpstr>
      <vt:lpstr>要件定義の成果物</vt:lpstr>
      <vt:lpstr>目次</vt:lpstr>
      <vt:lpstr>業務要件</vt:lpstr>
      <vt:lpstr>1.1 システム化の目的・背景・狙い</vt:lpstr>
      <vt:lpstr>1.1 システム化の目的・背景・狙い</vt:lpstr>
      <vt:lpstr>1.1 システム化の目的・背景・狙い</vt:lpstr>
      <vt:lpstr>1.1 システム化の目的・背景・狙い</vt:lpstr>
      <vt:lpstr>1.2 ビジネスプロセス関連図</vt:lpstr>
      <vt:lpstr>1.2 ビジネスプロセス関連図</vt:lpstr>
      <vt:lpstr>1.3 業務機能構成表</vt:lpstr>
      <vt:lpstr>1.3 業務機能構成表</vt:lpstr>
      <vt:lpstr>1.4 ビジネスプロセスフロー</vt:lpstr>
      <vt:lpstr>1.4 ビジネスプロセスフロー</vt:lpstr>
      <vt:lpstr>1.5 システム化業務フロー</vt:lpstr>
      <vt:lpstr>1.5 システム化業務フロー</vt:lpstr>
      <vt:lpstr>1.6 業務処理定義書</vt:lpstr>
      <vt:lpstr>1.6 業務処理定義書</vt:lpstr>
      <vt:lpstr>1.7 業務資料の関係性</vt:lpstr>
      <vt:lpstr>機能要件</vt:lpstr>
      <vt:lpstr>2.1 システム方式</vt:lpstr>
      <vt:lpstr>2.1.1 ハードウェア構成図</vt:lpstr>
      <vt:lpstr>2.1.1 ハードウェア構成図</vt:lpstr>
      <vt:lpstr>2.1.2 ソフトウェア構成図</vt:lpstr>
      <vt:lpstr>2.1.2 ソフトウェア構成図</vt:lpstr>
      <vt:lpstr>2.1.3 ネットワーク構成図</vt:lpstr>
      <vt:lpstr>2.1.3 ネットワーク構成図</vt:lpstr>
      <vt:lpstr>2.1.4 アプリケーション機能構成図</vt:lpstr>
      <vt:lpstr>2.1.4 アプリケーション機能構成図</vt:lpstr>
      <vt:lpstr>2.1.4 アプリケーション機能構成図</vt:lpstr>
      <vt:lpstr>2.2 画面要件</vt:lpstr>
      <vt:lpstr>2.2.1 画面一覧</vt:lpstr>
      <vt:lpstr>2.2.1 画面一覧</vt:lpstr>
      <vt:lpstr>2.2.1 画面一覧</vt:lpstr>
      <vt:lpstr>2.2.2 画面遷移図</vt:lpstr>
      <vt:lpstr>2.2.2 画面遷移図</vt:lpstr>
      <vt:lpstr>2.2.3 画面レイアウト</vt:lpstr>
      <vt:lpstr>2.2.3 画面レイアウト</vt:lpstr>
      <vt:lpstr>2.3 帳票要件</vt:lpstr>
      <vt:lpstr>2.3.1 帳票要件</vt:lpstr>
      <vt:lpstr>2.3.1 帳票要件</vt:lpstr>
      <vt:lpstr>2.3.2 帳票概要</vt:lpstr>
      <vt:lpstr>2.3.2 帳票概要</vt:lpstr>
      <vt:lpstr>2.3.3 帳票レイアウト</vt:lpstr>
      <vt:lpstr>2.3.3 帳票レイアウト</vt:lpstr>
      <vt:lpstr>2.4 バッチ要件</vt:lpstr>
      <vt:lpstr>2.4 バッチ要件</vt:lpstr>
      <vt:lpstr>2.5 テーブル・ファイル要件</vt:lpstr>
      <vt:lpstr>2.5.1 テーブル関連図</vt:lpstr>
      <vt:lpstr>2.5.1 テーブル関連図</vt:lpstr>
      <vt:lpstr>2.5.2 テーブル・ファイル一覧</vt:lpstr>
      <vt:lpstr>2.5.2 テーブル・ファイル一覧</vt:lpstr>
      <vt:lpstr>2.5.3 テーブル・ファイル定義</vt:lpstr>
      <vt:lpstr>2.5.3 テーブル・ファイル定義</vt:lpstr>
      <vt:lpstr>2.6 外部インターフェース要件</vt:lpstr>
      <vt:lpstr>2.6.1 外部システム関連図</vt:lpstr>
      <vt:lpstr>2.6.1 外部システム関連図</vt:lpstr>
      <vt:lpstr>2.6.2 外部インターフェース一覧</vt:lpstr>
      <vt:lpstr>2.6.2 外部インターフェース一覧</vt:lpstr>
      <vt:lpstr>2.6.3 外部インターフェース定義書</vt:lpstr>
      <vt:lpstr>2.6.3 外部インターフェース定義書</vt:lpstr>
      <vt:lpstr>非機能要件</vt:lpstr>
      <vt:lpstr>3. 非機能要件</vt:lpstr>
      <vt:lpstr>3. 非機能要件 非機能要求グレードについて</vt:lpstr>
      <vt:lpstr>3. 非機能要件 非機能要求グレードについて</vt:lpstr>
      <vt:lpstr>3. 非機能要件 非機能要求グレードについて</vt:lpstr>
      <vt:lpstr>3. 非機能要件 非機能要求グレードの使い方</vt:lpstr>
      <vt:lpstr>3. 非機能要件 非機能要求グレードの使い方</vt:lpstr>
      <vt:lpstr>3.1 可用性</vt:lpstr>
      <vt:lpstr>3.2 性能・拡張性</vt:lpstr>
      <vt:lpstr>3.3 運用・保守性</vt:lpstr>
      <vt:lpstr>3.4 移行性</vt:lpstr>
      <vt:lpstr>3.5 セキュリティ</vt:lpstr>
      <vt:lpstr>3.6 システム環境・エコロジー</vt:lpstr>
      <vt:lpstr>共通用語集</vt:lpstr>
      <vt:lpstr>4.1 サンプル</vt:lpstr>
      <vt:lpstr>4.2 「共通用語集」とは何か</vt:lpstr>
      <vt:lpstr>4.3 「共通用語集」の作り方</vt:lpstr>
      <vt:lpstr>4.3.1 要求の一覧を作成する</vt:lpstr>
      <vt:lpstr>4.3.2 要求から「用語」を抽出する</vt:lpstr>
      <vt:lpstr>4.3.3 用語を「アクター」と「対象」に分ける</vt:lpstr>
      <vt:lpstr>4.3.4 用語の定義をする</vt:lpstr>
      <vt:lpstr>4.3.5 用語の定義に関してステークホルダー間で認識のすり合わせを行う</vt:lpstr>
      <vt:lpstr>要件定義における５つの失敗事例と事前に防ぐ方法</vt:lpstr>
      <vt:lpstr>5.1 失敗事例１：要件とビジネス的な要求がずれ</vt:lpstr>
      <vt:lpstr>5.1 失敗事例１：要件とビジネス的な要求がずれ</vt:lpstr>
      <vt:lpstr>5.1 失敗事例１：要件とビジネス的な要求がずれ</vt:lpstr>
      <vt:lpstr>5.2 失敗事例２：要件が頻繁に変わってしまう</vt:lpstr>
      <vt:lpstr>5.2 失敗事例２：要件が頻繁に変わってしまう</vt:lpstr>
      <vt:lpstr>5.2 失敗事例２：要件が頻繁に変わってしまう</vt:lpstr>
      <vt:lpstr>5.3 失敗事例３：要件定義の段階で対応が必要な項目に</vt:lpstr>
      <vt:lpstr>5.3 失敗事例３：要件定義の段階で対応が必要な項目に</vt:lpstr>
      <vt:lpstr>5.3 失敗事例３：要件定義の段階で対応が必要な項目に</vt:lpstr>
      <vt:lpstr>5.4 失敗事例４：工数の見積もりが甘すぎる</vt:lpstr>
      <vt:lpstr>5.4 失敗事例４：工数の見積もりが甘すぎる</vt:lpstr>
      <vt:lpstr>5.4 失敗事例４：工数の見積もりが甘すぎる</vt:lpstr>
      <vt:lpstr>5.5 失敗事例５：最初から不確実性が高いものの要件を固めてしまう</vt:lpstr>
      <vt:lpstr>5.5 失敗事例５：最初から不確実性が高いものの要件を固めてしまう</vt:lpstr>
      <vt:lpstr>5.5 失敗事例５：最初から不確実性が高いものの要件を固めてしまう</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Boru</dc:creator>
  <cp:keywords/>
  <dc:description>generated using python-pptx</dc:description>
  <cp:lastModifiedBy>韓 文灝</cp:lastModifiedBy>
  <cp:revision>11</cp:revision>
  <dcterms:created xsi:type="dcterms:W3CDTF">2013-01-27T09:14:16Z</dcterms:created>
  <dcterms:modified xsi:type="dcterms:W3CDTF">2024-10-03T02:05:43Z</dcterms:modified>
  <cp:category/>
</cp:coreProperties>
</file>